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919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43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551066210513637E-2"/>
          <c:y val="1.7863866087583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994088413254324"/>
          <c:y val="0.34566674277700282"/>
          <c:w val="0.77005911586745679"/>
          <c:h val="0.6104702616307443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¿La virtualidad afecta la interacción entre el expositor y la audiencia?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A4-4107-818C-5854BDD550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A4-4107-818C-5854BDD5504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A4-4107-818C-5854BDD55042}"/>
              </c:ext>
            </c:extLst>
          </c:dPt>
          <c:cat>
            <c:strRef>
              <c:f>Hoja1!$A$2:$A$4</c:f>
              <c:strCache>
                <c:ptCount val="3"/>
                <c:pt idx="0">
                  <c:v>Es una barrera (56%)</c:v>
                </c:pt>
                <c:pt idx="1">
                  <c:v>Mejora la interacción (40%)</c:v>
                </c:pt>
                <c:pt idx="2">
                  <c:v>Ns/Nr (4%)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A4-4107-818C-5854BDD55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578108918776364E-2"/>
          <c:y val="0.31748734407369988"/>
          <c:w val="0.29922973205881709"/>
          <c:h val="0.68251255008943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CO" sz="3300" b="1" dirty="0">
                <a:solidFill>
                  <a:srgbClr val="0070C0"/>
                </a:solidFill>
              </a:rPr>
              <a:t>¿Cómo califica</a:t>
            </a:r>
            <a:r>
              <a:rPr lang="es-CO" sz="3300" b="1" baseline="0" dirty="0">
                <a:solidFill>
                  <a:srgbClr val="0070C0"/>
                </a:solidFill>
              </a:rPr>
              <a:t> la duración de las actividades</a:t>
            </a:r>
            <a:r>
              <a:rPr lang="es-CO" sz="3300" b="1" dirty="0">
                <a:solidFill>
                  <a:srgbClr val="0070C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2.3551066210513637E-2"/>
          <c:y val="1.7863866087583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711232730089771"/>
          <c:y val="0.28962493039535436"/>
          <c:w val="0.70140707040256667"/>
          <c:h val="0.5157969401994970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¿La virtualidad afecta la interacción entre el expositor y la audiencia?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98-4483-AE1F-EB60C00AA5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98-4483-AE1F-EB60C00AA5F9}"/>
              </c:ext>
            </c:extLst>
          </c:dPt>
          <c:cat>
            <c:strRef>
              <c:f>Hoja1!$A$2:$A$3</c:f>
              <c:strCache>
                <c:ptCount val="2"/>
                <c:pt idx="0">
                  <c:v>Muy prolongada (86%)</c:v>
                </c:pt>
                <c:pt idx="1">
                  <c:v>Adecuada (14%)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98-4483-AE1F-EB60C00AA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6619327817506153"/>
          <c:w val="0.29922973205881709"/>
          <c:h val="0.49494148481387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4000" b="1" dirty="0">
                <a:solidFill>
                  <a:srgbClr val="0070C0"/>
                </a:solidFill>
              </a:rPr>
              <a:t>¿La</a:t>
            </a:r>
            <a:r>
              <a:rPr lang="es-CO" sz="4000" b="1" baseline="0" dirty="0">
                <a:solidFill>
                  <a:srgbClr val="0070C0"/>
                </a:solidFill>
              </a:rPr>
              <a:t> virtualidad ha mejorado o empeorado su calidad de vida</a:t>
            </a:r>
            <a:r>
              <a:rPr lang="es-CO" sz="4000" b="1" dirty="0">
                <a:solidFill>
                  <a:srgbClr val="0070C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2.3551066210513637E-2"/>
          <c:y val="1.7863866087583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85929754415822"/>
          <c:y val="0.3885914959931599"/>
          <c:w val="0.70140707040256667"/>
          <c:h val="0.5157969401994970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¿La virtualidad afecta la interacción entre el expositor y la audiencia?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A1-431A-B492-BDA30FBED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A1-431A-B492-BDA30FBED04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A1-431A-B492-BDA30FBED04E}"/>
              </c:ext>
            </c:extLst>
          </c:dPt>
          <c:cat>
            <c:strRef>
              <c:f>Hoja1!$A$2:$A$4</c:f>
              <c:strCache>
                <c:ptCount val="3"/>
                <c:pt idx="0">
                  <c:v>Mejorado (83%)</c:v>
                </c:pt>
                <c:pt idx="1">
                  <c:v>Empeorado (7%)</c:v>
                </c:pt>
                <c:pt idx="2">
                  <c:v>Ns/Nr (10%)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A1-431A-B492-BDA30FBED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0599301763719953"/>
          <c:w val="0.34908433430298508"/>
          <c:h val="0.48977399810423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600" b="1" dirty="0">
                <a:solidFill>
                  <a:srgbClr val="0070C0"/>
                </a:solidFill>
              </a:rPr>
              <a:t>¿Los cambios generados en la práctica</a:t>
            </a:r>
            <a:r>
              <a:rPr lang="es-CO" sz="3600" b="1" baseline="0" dirty="0">
                <a:solidFill>
                  <a:srgbClr val="0070C0"/>
                </a:solidFill>
              </a:rPr>
              <a:t> quirúrgica</a:t>
            </a:r>
            <a:r>
              <a:rPr lang="es-CO" sz="3600" b="1" dirty="0">
                <a:solidFill>
                  <a:srgbClr val="0070C0"/>
                </a:solidFill>
              </a:rPr>
              <a:t> por la pandemia empeoran su formación profesional?</a:t>
            </a:r>
          </a:p>
        </c:rich>
      </c:tx>
      <c:layout>
        <c:manualLayout>
          <c:xMode val="edge"/>
          <c:yMode val="edge"/>
          <c:x val="2.3551066210513637E-2"/>
          <c:y val="1.7863866087583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771309262293224"/>
          <c:y val="0.27746795201982183"/>
          <c:w val="0.6798557886306299"/>
          <c:h val="0.513366050120185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¿La virtualidad afecta la interacción entre el expositor y la audiencia?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B5-4583-97C5-CA352A56D7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B5-4583-97C5-CA352A56D72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B5-4583-97C5-CA352A56D725}"/>
              </c:ext>
            </c:extLst>
          </c:dPt>
          <c:cat>
            <c:strRef>
              <c:f>Hoja1!$A$2:$A$4</c:f>
              <c:strCache>
                <c:ptCount val="3"/>
                <c:pt idx="0">
                  <c:v>Definitivamente (74%)</c:v>
                </c:pt>
                <c:pt idx="1">
                  <c:v>Parcialmente (22%)</c:v>
                </c:pt>
                <c:pt idx="2">
                  <c:v>Ns/Nr (4%)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74</c:v>
                </c:pt>
                <c:pt idx="1">
                  <c:v>22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B5-4583-97C5-CA352A56D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53201542277517E-2"/>
          <c:y val="0.33757112234628461"/>
          <c:w val="0.36413176570824202"/>
          <c:h val="0.43907119630824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600" b="1" dirty="0">
                <a:solidFill>
                  <a:srgbClr val="0070C0"/>
                </a:solidFill>
              </a:rPr>
              <a:t>¿Al</a:t>
            </a:r>
            <a:r>
              <a:rPr lang="es-CO" sz="3600" b="1" baseline="0" dirty="0">
                <a:solidFill>
                  <a:srgbClr val="0070C0"/>
                </a:solidFill>
              </a:rPr>
              <a:t> retornar a la normalidad tras la pandemia, deben continuar las actividades virtuales</a:t>
            </a:r>
            <a:r>
              <a:rPr lang="es-CO" sz="3600" b="1" dirty="0">
                <a:solidFill>
                  <a:srgbClr val="0070C0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13321388431225359"/>
          <c:y val="1.7421944178939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34402710791775"/>
          <c:y val="0.31210155628474195"/>
          <c:w val="0.70140707040256667"/>
          <c:h val="0.5157969401994970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¿La virtualidad afecta la interacción entre el expositor y la audiencia?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3B-4F51-9778-1917C31EA4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3B-4F51-9778-1917C31EA4C3}"/>
              </c:ext>
            </c:extLst>
          </c:dPt>
          <c:cat>
            <c:strRef>
              <c:f>Hoja1!$A$2:$A$3</c:f>
              <c:strCache>
                <c:ptCount val="2"/>
                <c:pt idx="0">
                  <c:v>SI (69%)</c:v>
                </c:pt>
                <c:pt idx="1">
                  <c:v>NO (31%)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B-4F51-9778-1917C31E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58954985870844"/>
          <c:y val="0.80132583809910463"/>
          <c:w val="0.29922973205881709"/>
          <c:h val="0.19867416190089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187800"/>
            <a:ext cx="27539395" cy="1529058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068052"/>
            <a:ext cx="24299466" cy="106037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61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1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38321"/>
            <a:ext cx="6986096" cy="372199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38321"/>
            <a:ext cx="20553298" cy="372199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25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1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949457"/>
            <a:ext cx="27944386" cy="1826940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9391695"/>
            <a:ext cx="27944386" cy="960744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98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1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38331"/>
            <a:ext cx="27944386" cy="8489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766448"/>
            <a:ext cx="13706415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042918"/>
            <a:ext cx="13706415" cy="235967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766448"/>
            <a:ext cx="13773917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042918"/>
            <a:ext cx="13773917" cy="235967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4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986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15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323644"/>
            <a:ext cx="16402140" cy="3121150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7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323644"/>
            <a:ext cx="16402140" cy="3121150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38331"/>
            <a:ext cx="27944386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691607"/>
            <a:ext cx="27944386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27D9-AE98-42FD-90D9-18059E16881E}" type="datetimeFigureOut">
              <a:rPr lang="es-CO" smtClean="0"/>
              <a:t>16/10/2020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707135"/>
            <a:ext cx="1093476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B74B-64E9-4C52-B28E-5DDC53695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2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22501" y="6730310"/>
            <a:ext cx="280282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6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Lecciones aprendidas en educación médica durante la pandemia y perspectivas a futuro: Experiencias en la residencia de Ortopedia en un hospital de Colombia</a:t>
            </a:r>
          </a:p>
          <a:p>
            <a:pPr algn="ctr"/>
            <a:r>
              <a:rPr lang="es-CO" sz="6000" b="0" i="0" dirty="0">
                <a:solidFill>
                  <a:srgbClr val="00B0F0"/>
                </a:solidFill>
                <a:effectLst/>
                <a:latin typeface="Roboto Condensed"/>
              </a:rPr>
              <a:t>Calidad educativa en la virtualidad</a:t>
            </a:r>
            <a:endParaRPr lang="es-ES" sz="6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5961" y="34794769"/>
            <a:ext cx="30706144" cy="5509200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lvl="1"/>
            <a:r>
              <a:rPr lang="es-C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pPr lvl="1"/>
            <a:endParaRPr lang="es-CO" sz="25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1.     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Plancher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KD,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Shanmugam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JP,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Petterson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SC.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Changing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Face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Orthopedic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Searching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New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Reality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After COVID-19.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Arthrosc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Sport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Med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Rehabil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</a:t>
            </a: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2.      Wang JJ, Deng A, Tsui BCH. COVID-19: novel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pandemic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novel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medical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2020;(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3.      Cabrera-Vargas LF, Luna Jaspe C, Pedraza Ciro M. Adaptación de la residencia de Cirugía General en Colombia a la pandemia del COVID-19: programa de enseñanza quirúrgica virtual.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Rev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Colomb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Cirugía. 2020;35(2):257–64.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4.     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Zingaretti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N,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Contessi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Negrini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F, Tel A,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Tresoldi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MM,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Bresadola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V, Parodi PC.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COVID-19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Plastic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Residency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Training.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Aesthetic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Plast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Surg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5.      Giovanni Tinelli, Simona Sica, MS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Fabrizio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Minelli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YT. Vascular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COVID-19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pandemic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J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vascu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2020;(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6.      Kwon YS,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Tabakin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AL, Patel H V.,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Backstrand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JR,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TL, Kim IY, et al.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Adapting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Urology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Residency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Training in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COVID-19 Era.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Urology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2020;(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7.      Tomlinson SB, Hendricks BK, Cohen-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Gadol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AA. Editorial.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Innovations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neurosurgical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COVID-19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pandemic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time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reexamine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neurosurgical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training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models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? J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Neurosurg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2020;1–2.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pPr marL="406400" indent="-406400" rtl="0">
              <a:spcBef>
                <a:spcPts val="1200"/>
              </a:spcBef>
              <a:spcAft>
                <a:spcPts val="1200"/>
              </a:spcAft>
            </a:pP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8.      Zaid I.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Almarzooq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Mathew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Lopes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AK. Virtual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Covid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19 A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Disruptive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Graduate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Medical 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J O U RNA L O F T HE AM E R I CAN 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COLLEG E O F C ARDI O L OG 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 2020;75(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).</a:t>
            </a:r>
            <a:endParaRPr lang="es-CO" sz="2500" b="0" dirty="0">
              <a:solidFill>
                <a:srgbClr val="0070C0"/>
              </a:solidFill>
              <a:effectLst/>
            </a:endParaRPr>
          </a:p>
          <a:p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9.     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Woolliscroft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JO.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Innov</a:t>
            </a:r>
            <a:r>
              <a:rPr lang="es-CO" sz="25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ation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Response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COVID-19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Pandemic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Crisis. Acad </a:t>
            </a:r>
            <a:r>
              <a:rPr lang="es-CO" sz="25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Med</a:t>
            </a:r>
            <a:r>
              <a:rPr lang="es-CO" sz="25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2020;XX(X):1–3</a:t>
            </a:r>
            <a:endParaRPr lang="es-CO" sz="25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03801" y="13192832"/>
            <a:ext cx="13716002" cy="1517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Introducción</a:t>
            </a: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gran reto de educar en Ortopedia está en la producción de conocimiento a partir del desarrollo de habilidades físicas y humanas. El cambio en los primeros meses de distanciamiento social </a:t>
            </a: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fue ve</a:t>
            </a: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rtiginoso y el reto continua.</a:t>
            </a:r>
            <a:endParaRPr lang="es-CO" sz="2500" b="0" dirty="0">
              <a:effectLst/>
            </a:endParaRPr>
          </a:p>
          <a:p>
            <a:pPr algn="just">
              <a:spcBef>
                <a:spcPts val="1200"/>
              </a:spcBef>
            </a:pP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La pandemia por COVID-19 generó un cambio sin precedentes en los esquemas tradicionales de educación médica a nivel mundial(1–7). La formación de residentes, tradicionalmente enfocada hacia las actividades prácticas y asistenciales, se ha visto afectada por la cancelación de cirugías electivas y la reducción de exposición quirúrgica a casos de trauma por el confinamiento obligatorio(3). A su vez, la situación actual obligó a acelerar la implementación de herramientas electrónicas que pretenden suplir las actividades faltantes(1,8,9). </a:t>
            </a:r>
          </a:p>
          <a:p>
            <a:pPr algn="just">
              <a:spcBef>
                <a:spcPts val="1200"/>
              </a:spcBef>
            </a:pPr>
            <a:r>
              <a:rPr lang="es-CO" sz="2500" dirty="0">
                <a:solidFill>
                  <a:srgbClr val="0070C0"/>
                </a:solidFill>
                <a:latin typeface="Arial" panose="020B0604020202020204" pitchFamily="34" charset="0"/>
              </a:rPr>
              <a:t>Nuestra hipótesis es que los cambios generados por la virtualidad han logrado aspectos positivos y negativos que, de ser correctamente analizados, podrán moldear una nueva época de educación en la especialidad.</a:t>
            </a:r>
          </a:p>
          <a:p>
            <a:pPr algn="just">
              <a:spcBef>
                <a:spcPts val="1200"/>
              </a:spcBef>
            </a:pPr>
            <a:endParaRPr lang="es-CO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CO" sz="25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Metodo</a:t>
            </a:r>
            <a:r>
              <a:rPr lang="es-CO" sz="2500" b="1" dirty="0">
                <a:solidFill>
                  <a:srgbClr val="002060"/>
                </a:solidFill>
                <a:latin typeface="Arial" panose="020B0604020202020204" pitchFamily="34" charset="0"/>
              </a:rPr>
              <a:t>logía</a:t>
            </a:r>
            <a:endParaRPr lang="es-CO" sz="25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0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Objetivo: 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Quisimos indagar por la percepción que tienen los actores de este proceso en la forma de adquirir y brindar educación en una especialidad quirúrgica.</a:t>
            </a: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i="1" dirty="0">
                <a:solidFill>
                  <a:srgbClr val="0070C0"/>
                </a:solidFill>
                <a:latin typeface="Arial" panose="020B0604020202020204" pitchFamily="34" charset="0"/>
              </a:rPr>
              <a:t>Método: </a:t>
            </a:r>
            <a:r>
              <a:rPr lang="es-CO" sz="25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se desarrolló una encuesta anónima en el departamento (Residentes y profesores)</a:t>
            </a:r>
            <a:r>
              <a:rPr lang="es-CO" sz="2500" dirty="0">
                <a:solidFill>
                  <a:srgbClr val="0070C0"/>
                </a:solidFill>
                <a:latin typeface="Arial" panose="020B0604020202020204" pitchFamily="34" charset="0"/>
              </a:rPr>
              <a:t> evaluando diversas estrategias virtuales, entre ellas charlas, reuniones, juntas, revisiones de casos difíciles, uso de simuladores, congresos y charlas por conferencistas.</a:t>
            </a: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endParaRPr lang="es-CO" sz="2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1" dirty="0">
                <a:solidFill>
                  <a:srgbClr val="002060"/>
                </a:solidFill>
                <a:latin typeface="Arial" panose="020B0604020202020204" pitchFamily="34" charset="0"/>
              </a:rPr>
              <a:t>Resultados</a:t>
            </a: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1" dirty="0">
                <a:solidFill>
                  <a:srgbClr val="0070C0"/>
                </a:solidFill>
                <a:latin typeface="Arial" panose="020B0604020202020204" pitchFamily="34" charset="0"/>
              </a:rPr>
              <a:t>Lo bueno:</a:t>
            </a:r>
            <a:endParaRPr lang="es-CO" sz="2500" b="1" dirty="0">
              <a:solidFill>
                <a:srgbClr val="0070C0"/>
              </a:solidFill>
              <a:effectLst/>
            </a:endParaRP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Aumento del volumen de formación teórica </a:t>
            </a: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Mejoría en</a:t>
            </a: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interacción entre diferentes programas, diferentes especialistas, incluyendo conferencistas invitados nacionales e internacionales.</a:t>
            </a: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ayor presencia de estudiantes de postgrado que se encuentran en rotaciones extramurales.</a:t>
            </a:r>
          </a:p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es-CO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Lo “no tan bueno”:</a:t>
            </a: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todo</a:t>
            </a: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s concuerdan en que se ha mejorado la calidad de vida. </a:t>
            </a:r>
            <a:endParaRPr lang="es-CO" sz="2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virtualidad impone una barrera de interacción entre el expositor y la audiencia. </a:t>
            </a:r>
          </a:p>
          <a:p>
            <a:pPr marL="285750" indent="-285750" algn="just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Duración mayor a 1 hora torna las actividades tediosas y poco provechosas.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rgbClr val="000000"/>
                </a:solidFill>
                <a:latin typeface="Arial" panose="020B0604020202020204" pitchFamily="34" charset="0"/>
              </a:rPr>
              <a:t>Difícil acceso a herramientas de simulación que complementen el entrenamiento práctico.</a:t>
            </a:r>
            <a:endParaRPr lang="es-CO" sz="2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1074804">
            <a:off x="1945816" y="4938034"/>
            <a:ext cx="11582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</a:p>
          <a:p>
            <a:r>
              <a:rPr lang="es-CO" sz="4000" dirty="0">
                <a:solidFill>
                  <a:schemeClr val="bg1"/>
                </a:solidFill>
              </a:rPr>
              <a:t>Fundación Universitaria del buen saber, Colombia</a:t>
            </a:r>
            <a:endParaRPr lang="es-CO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990142" y="25852089"/>
            <a:ext cx="13716002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algn="just"/>
            <a:r>
              <a:rPr lang="es-CO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Existen dudas y detractores en la nueva educación, no se debe temer al cambio, se debe continuar el desarrollo de estrategias que permitan mejorar la calidad de vida de los residentes e instructores, sin sacrificar la calidad de la educación ni la atención que se le pueda brindar al paciente. </a:t>
            </a:r>
          </a:p>
          <a:p>
            <a:pPr algn="just"/>
            <a:endParaRPr lang="es-CO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 la desescalada de las restricciones en la </a:t>
            </a:r>
            <a:r>
              <a:rPr lang="es-CO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post-pandemia</a:t>
            </a:r>
            <a:r>
              <a:rPr lang="es-CO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será un reto encontrar un balance entre preservar estas ventajas de la virtualidad y retomar plenamente la actividad asistencial. Otro reto a futuro es implementar herramientas de evaluación en esta adquisición de habilidades para medir el resultado de esta adaptación del programa. Tanto la literatura como los residentes y especialistas de nuestro departamento consideran que estas actividades virtuales requieren evaluación y retroalimentación.</a:t>
            </a:r>
          </a:p>
          <a:p>
            <a:pPr algn="just"/>
            <a:endParaRPr lang="es-CO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Queda una última reflexión, </a:t>
            </a:r>
            <a:r>
              <a:rPr lang="es-CO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¿</a:t>
            </a:r>
            <a:r>
              <a:rPr lang="es-CO" sz="2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Tendremos, tanto especialistas como residentes, que re - organizarnos y enfocarnos en recuperar el tiempo perdido, incluso prolongando la duración de las residencias?</a:t>
            </a:r>
            <a:r>
              <a:rPr lang="es-CO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Este es un tema álgido en un país como el nuestro.</a:t>
            </a:r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692014" y="14422625"/>
            <a:ext cx="14590091" cy="1050151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3630693" y="10279443"/>
            <a:ext cx="1986241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500" i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Carlos A. Sánchez1; Daniela Gutierrez2; Felipe J. Valbuena3; Francisco B. Linares4. </a:t>
            </a:r>
            <a:endParaRPr lang="es-CO" sz="2500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Ortopedista y Traumatólogo; Candidato a Magíster Epidemiología Clínica Pontificia Universidad Javeriana.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Residente Ortopedia y Traumatología Pontificia Universidad Javeriana.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Ortopedista y Traumatólogo Especialista en cirugía de Hombro y codo; Profesor Instructor Hospital Universitario de San Ignacio.</a:t>
            </a:r>
          </a:p>
          <a:p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4.Ortopedista y Traumatólogo Especialista en Ortopedia Oncológica; Profesor Asistente</a:t>
            </a:r>
            <a:r>
              <a:rPr lang="es-CO" sz="2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Hospital Universitario de San Ignacio.</a:t>
            </a:r>
            <a:r>
              <a:rPr lang="es-CO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s-C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DDA441-3BB6-4D7A-985D-1B35FA0D7B92}"/>
              </a:ext>
            </a:extLst>
          </p:cNvPr>
          <p:cNvSpPr txBox="1"/>
          <p:nvPr/>
        </p:nvSpPr>
        <p:spPr>
          <a:xfrm>
            <a:off x="19392054" y="10774048"/>
            <a:ext cx="1300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¨Aprender ortopedia es mucho más que estudiar ortopedia¨</a:t>
            </a:r>
            <a:endParaRPr lang="es-CO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9FF91BBB-686E-47FE-9B08-56B970E0F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76694"/>
              </p:ext>
            </p:extLst>
          </p:nvPr>
        </p:nvGraphicFramePr>
        <p:xfrm>
          <a:off x="1021578" y="29514869"/>
          <a:ext cx="7852714" cy="462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67B62A1D-98F4-4833-88FF-0CC9D94F4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666141"/>
              </p:ext>
            </p:extLst>
          </p:nvPr>
        </p:nvGraphicFramePr>
        <p:xfrm>
          <a:off x="8718250" y="29616101"/>
          <a:ext cx="6830397" cy="528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C66CD1B6-77FE-4185-A002-6F701B0C7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697901"/>
              </p:ext>
            </p:extLst>
          </p:nvPr>
        </p:nvGraphicFramePr>
        <p:xfrm>
          <a:off x="16990141" y="14422625"/>
          <a:ext cx="8661185" cy="549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600E807B-96BE-413F-844C-69B46C01D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77733"/>
              </p:ext>
            </p:extLst>
          </p:nvPr>
        </p:nvGraphicFramePr>
        <p:xfrm>
          <a:off x="16623283" y="19916107"/>
          <a:ext cx="10447769" cy="605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71D558D8-F1AA-4E11-A8A4-633A064F1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386377"/>
              </p:ext>
            </p:extLst>
          </p:nvPr>
        </p:nvGraphicFramePr>
        <p:xfrm>
          <a:off x="24400042" y="16603492"/>
          <a:ext cx="7180190" cy="786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id="{58382783-3CA7-43A7-BCCD-BC63C0A62186}"/>
              </a:ext>
            </a:extLst>
          </p:cNvPr>
          <p:cNvSpPr/>
          <p:nvPr/>
        </p:nvSpPr>
        <p:spPr>
          <a:xfrm>
            <a:off x="917856" y="29445753"/>
            <a:ext cx="14804599" cy="48086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BF7DCB6-E84A-4656-9914-249FC44E78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111" y="-241602"/>
            <a:ext cx="6798164" cy="31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5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1011</Words>
  <Application>Microsoft Office PowerPoint</Application>
  <PresentationFormat>Personalizado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Condensed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Sanchez</dc:creator>
  <cp:lastModifiedBy>Carlos Sanchez</cp:lastModifiedBy>
  <cp:revision>27</cp:revision>
  <dcterms:created xsi:type="dcterms:W3CDTF">2020-10-09T23:00:37Z</dcterms:created>
  <dcterms:modified xsi:type="dcterms:W3CDTF">2020-10-17T00:02:48Z</dcterms:modified>
</cp:coreProperties>
</file>