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919775"/>
  <p:notesSz cx="6858000" cy="9144000"/>
  <p:defaultTextStyle>
    <a:defPPr>
      <a:defRPr lang="es-CO"/>
    </a:defPPr>
    <a:lvl1pPr marL="0" algn="l" defTabSz="3663269" rtl="0" eaLnBrk="1" latinLnBrk="0" hangingPunct="1">
      <a:defRPr sz="7211" kern="1200">
        <a:solidFill>
          <a:schemeClr val="tx1"/>
        </a:solidFill>
        <a:latin typeface="+mn-lt"/>
        <a:ea typeface="+mn-ea"/>
        <a:cs typeface="+mn-cs"/>
      </a:defRPr>
    </a:lvl1pPr>
    <a:lvl2pPr marL="1831635" algn="l" defTabSz="3663269" rtl="0" eaLnBrk="1" latinLnBrk="0" hangingPunct="1">
      <a:defRPr sz="7211" kern="1200">
        <a:solidFill>
          <a:schemeClr val="tx1"/>
        </a:solidFill>
        <a:latin typeface="+mn-lt"/>
        <a:ea typeface="+mn-ea"/>
        <a:cs typeface="+mn-cs"/>
      </a:defRPr>
    </a:lvl2pPr>
    <a:lvl3pPr marL="3663269" algn="l" defTabSz="3663269" rtl="0" eaLnBrk="1" latinLnBrk="0" hangingPunct="1">
      <a:defRPr sz="7211" kern="1200">
        <a:solidFill>
          <a:schemeClr val="tx1"/>
        </a:solidFill>
        <a:latin typeface="+mn-lt"/>
        <a:ea typeface="+mn-ea"/>
        <a:cs typeface="+mn-cs"/>
      </a:defRPr>
    </a:lvl3pPr>
    <a:lvl4pPr marL="5494904" algn="l" defTabSz="3663269" rtl="0" eaLnBrk="1" latinLnBrk="0" hangingPunct="1">
      <a:defRPr sz="7211" kern="1200">
        <a:solidFill>
          <a:schemeClr val="tx1"/>
        </a:solidFill>
        <a:latin typeface="+mn-lt"/>
        <a:ea typeface="+mn-ea"/>
        <a:cs typeface="+mn-cs"/>
      </a:defRPr>
    </a:lvl4pPr>
    <a:lvl5pPr marL="7326539" algn="l" defTabSz="3663269" rtl="0" eaLnBrk="1" latinLnBrk="0" hangingPunct="1">
      <a:defRPr sz="7211" kern="1200">
        <a:solidFill>
          <a:schemeClr val="tx1"/>
        </a:solidFill>
        <a:latin typeface="+mn-lt"/>
        <a:ea typeface="+mn-ea"/>
        <a:cs typeface="+mn-cs"/>
      </a:defRPr>
    </a:lvl5pPr>
    <a:lvl6pPr marL="9158173" algn="l" defTabSz="3663269" rtl="0" eaLnBrk="1" latinLnBrk="0" hangingPunct="1">
      <a:defRPr sz="7211" kern="1200">
        <a:solidFill>
          <a:schemeClr val="tx1"/>
        </a:solidFill>
        <a:latin typeface="+mn-lt"/>
        <a:ea typeface="+mn-ea"/>
        <a:cs typeface="+mn-cs"/>
      </a:defRPr>
    </a:lvl6pPr>
    <a:lvl7pPr marL="10989808" algn="l" defTabSz="3663269" rtl="0" eaLnBrk="1" latinLnBrk="0" hangingPunct="1">
      <a:defRPr sz="7211" kern="1200">
        <a:solidFill>
          <a:schemeClr val="tx1"/>
        </a:solidFill>
        <a:latin typeface="+mn-lt"/>
        <a:ea typeface="+mn-ea"/>
        <a:cs typeface="+mn-cs"/>
      </a:defRPr>
    </a:lvl7pPr>
    <a:lvl8pPr marL="12821442" algn="l" defTabSz="3663269" rtl="0" eaLnBrk="1" latinLnBrk="0" hangingPunct="1">
      <a:defRPr sz="7211" kern="1200">
        <a:solidFill>
          <a:schemeClr val="tx1"/>
        </a:solidFill>
        <a:latin typeface="+mn-lt"/>
        <a:ea typeface="+mn-ea"/>
        <a:cs typeface="+mn-cs"/>
      </a:defRPr>
    </a:lvl8pPr>
    <a:lvl9pPr marL="14653077" algn="l" defTabSz="3663269" rtl="0" eaLnBrk="1" latinLnBrk="0" hangingPunct="1">
      <a:defRPr sz="72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33">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82" autoAdjust="0"/>
    <p:restoredTop sz="94660"/>
  </p:normalViewPr>
  <p:slideViewPr>
    <p:cSldViewPr snapToGrid="0">
      <p:cViewPr>
        <p:scale>
          <a:sx n="46" d="100"/>
          <a:sy n="46" d="100"/>
        </p:scale>
        <p:origin x="-1776" y="-3144"/>
      </p:cViewPr>
      <p:guideLst>
        <p:guide orient="horz" pos="13833"/>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187800"/>
            <a:ext cx="27539395" cy="15290588"/>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3068052"/>
            <a:ext cx="24299466" cy="106037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18649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04106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38321"/>
            <a:ext cx="6986096" cy="372199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38321"/>
            <a:ext cx="20553298" cy="372199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2796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331396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949457"/>
            <a:ext cx="27944386" cy="18269403"/>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9391695"/>
            <a:ext cx="27944386" cy="960744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9481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B3E3AC3-8D95-46AD-A58B-D19ABEA1D8B5}" type="datetimeFigureOut">
              <a:rPr lang="es-CO" smtClean="0"/>
              <a:t>28/10/2020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5284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38331"/>
            <a:ext cx="27944386" cy="8489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766448"/>
            <a:ext cx="13706415"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4" name="Content Placeholder 3"/>
          <p:cNvSpPr>
            <a:spLocks noGrp="1"/>
          </p:cNvSpPr>
          <p:nvPr>
            <p:ph sz="half" idx="2"/>
          </p:nvPr>
        </p:nvSpPr>
        <p:spPr>
          <a:xfrm>
            <a:off x="2231675" y="16042918"/>
            <a:ext cx="13706415"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766448"/>
            <a:ext cx="13773917"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6" name="Content Placeholder 5"/>
          <p:cNvSpPr>
            <a:spLocks noGrp="1"/>
          </p:cNvSpPr>
          <p:nvPr>
            <p:ph sz="quarter" idx="4"/>
          </p:nvPr>
        </p:nvSpPr>
        <p:spPr>
          <a:xfrm>
            <a:off x="16402142" y="16042918"/>
            <a:ext cx="13773917"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B3E3AC3-8D95-46AD-A58B-D19ABEA1D8B5}" type="datetimeFigureOut">
              <a:rPr lang="es-CO" smtClean="0"/>
              <a:t>28/10/2020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204565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8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E3AC3-8D95-46AD-A58B-D19ABEA1D8B5}" type="datetimeFigureOut">
              <a:rPr lang="es-CO" smtClean="0"/>
              <a:t>28/10/2020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329660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323644"/>
            <a:ext cx="16402140" cy="31211507"/>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28/10/2020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146998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323644"/>
            <a:ext cx="16402140" cy="31211507"/>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28/10/2020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02304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38331"/>
            <a:ext cx="27944386" cy="8489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691607"/>
            <a:ext cx="27944386" cy="2786669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707135"/>
            <a:ext cx="7289840" cy="2338321"/>
          </a:xfrm>
          <a:prstGeom prst="rect">
            <a:avLst/>
          </a:prstGeom>
        </p:spPr>
        <p:txBody>
          <a:bodyPr vert="horz" lIns="91440" tIns="45720" rIns="91440" bIns="45720" rtlCol="0" anchor="ctr"/>
          <a:lstStyle>
            <a:lvl1pPr algn="l">
              <a:defRPr sz="4252">
                <a:solidFill>
                  <a:schemeClr val="tx1">
                    <a:tint val="75000"/>
                  </a:schemeClr>
                </a:solidFill>
              </a:defRPr>
            </a:lvl1pPr>
          </a:lstStyle>
          <a:p>
            <a:fld id="{BB3E3AC3-8D95-46AD-A58B-D19ABEA1D8B5}" type="datetimeFigureOut">
              <a:rPr lang="es-CO" smtClean="0"/>
              <a:t>28/10/2020</a:t>
            </a:fld>
            <a:endParaRPr lang="es-CO"/>
          </a:p>
        </p:txBody>
      </p:sp>
      <p:sp>
        <p:nvSpPr>
          <p:cNvPr id="5" name="Footer Placeholder 4"/>
          <p:cNvSpPr>
            <a:spLocks noGrp="1"/>
          </p:cNvSpPr>
          <p:nvPr>
            <p:ph type="ftr" sz="quarter" idx="3"/>
          </p:nvPr>
        </p:nvSpPr>
        <p:spPr>
          <a:xfrm>
            <a:off x="10732264" y="40707135"/>
            <a:ext cx="10934760" cy="2338321"/>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22881997" y="40707135"/>
            <a:ext cx="7289840" cy="2338321"/>
          </a:xfrm>
          <a:prstGeom prst="rect">
            <a:avLst/>
          </a:prstGeom>
        </p:spPr>
        <p:txBody>
          <a:bodyPr vert="horz" lIns="91440" tIns="45720" rIns="91440" bIns="45720" rtlCol="0" anchor="ctr"/>
          <a:lstStyle>
            <a:lvl1pPr algn="r">
              <a:defRPr sz="4252">
                <a:solidFill>
                  <a:schemeClr val="tx1">
                    <a:tint val="75000"/>
                  </a:schemeClr>
                </a:solidFill>
              </a:defRPr>
            </a:lvl1pPr>
          </a:lstStyle>
          <a:p>
            <a:fld id="{3D565BF8-6208-414B-8783-24B4BB6C5105}" type="slidenum">
              <a:rPr lang="es-CO" smtClean="0"/>
              <a:t>‹Nº›</a:t>
            </a:fld>
            <a:endParaRPr lang="es-CO"/>
          </a:p>
        </p:txBody>
      </p:sp>
    </p:spTree>
    <p:extLst>
      <p:ext uri="{BB962C8B-B14F-4D97-AF65-F5344CB8AC3E}">
        <p14:creationId xmlns:p14="http://schemas.microsoft.com/office/powerpoint/2010/main" val="330564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21074804">
            <a:off x="1945816" y="5215033"/>
            <a:ext cx="11582839" cy="769441"/>
          </a:xfrm>
          <a:prstGeom prst="rect">
            <a:avLst/>
          </a:prstGeom>
          <a:noFill/>
        </p:spPr>
        <p:txBody>
          <a:bodyPr wrap="square" lIns="91440" tIns="45720" rIns="91440" bIns="45720">
            <a:spAutoFit/>
          </a:bodyPr>
          <a:lstStyle/>
          <a:p>
            <a:r>
              <a:rPr lang="es-CO" sz="4400" b="1" dirty="0" smtClean="0">
                <a:solidFill>
                  <a:schemeClr val="bg1"/>
                </a:solidFill>
              </a:rPr>
              <a:t>Universidad De Los Andes,  </a:t>
            </a:r>
            <a:r>
              <a:rPr lang="es-CO" sz="4400" b="1" dirty="0">
                <a:solidFill>
                  <a:schemeClr val="bg1"/>
                </a:solidFill>
              </a:rPr>
              <a:t>Colombia</a:t>
            </a:r>
            <a:endParaRPr lang="es-CO" sz="4400" b="1" i="1" dirty="0">
              <a:solidFill>
                <a:schemeClr val="bg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A693FA86-3CB0-7544-94E3-708B79265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36880">
            <a:off x="25390020" y="2743549"/>
            <a:ext cx="6906043" cy="1832883"/>
          </a:xfrm>
          <a:prstGeom prst="rect">
            <a:avLst/>
          </a:prstGeom>
        </p:spPr>
      </p:pic>
      <p:sp>
        <p:nvSpPr>
          <p:cNvPr id="7" name="Rectángulo 6"/>
          <p:cNvSpPr/>
          <p:nvPr/>
        </p:nvSpPr>
        <p:spPr>
          <a:xfrm>
            <a:off x="11213432" y="6493189"/>
            <a:ext cx="18790318" cy="2308324"/>
          </a:xfrm>
          <a:prstGeom prst="rect">
            <a:avLst/>
          </a:prstGeom>
          <a:noFill/>
        </p:spPr>
        <p:txBody>
          <a:bodyPr wrap="square" lIns="91440" tIns="45720" rIns="91440" bIns="45720">
            <a:spAutoFit/>
          </a:bodyPr>
          <a:lstStyle/>
          <a:p>
            <a:r>
              <a:rPr lang="es-CO" sz="7000" b="1" dirty="0" smtClean="0">
                <a:solidFill>
                  <a:schemeClr val="accent5">
                    <a:lumMod val="75000"/>
                  </a:schemeClr>
                </a:solidFill>
                <a:latin typeface="Arial" panose="020B0604020202020204" pitchFamily="34" charset="0"/>
                <a:cs typeface="Arial" panose="020B0604020202020204" pitchFamily="34" charset="0"/>
              </a:rPr>
              <a:t>Enseñanza </a:t>
            </a:r>
            <a:r>
              <a:rPr lang="es-CO" sz="7000" b="1" dirty="0">
                <a:solidFill>
                  <a:schemeClr val="accent5">
                    <a:lumMod val="75000"/>
                  </a:schemeClr>
                </a:solidFill>
                <a:latin typeface="Arial" panose="020B0604020202020204" pitchFamily="34" charset="0"/>
                <a:cs typeface="Arial" panose="020B0604020202020204" pitchFamily="34" charset="0"/>
              </a:rPr>
              <a:t>de </a:t>
            </a:r>
            <a:r>
              <a:rPr lang="es-CO" sz="7000" b="1" dirty="0" smtClean="0">
                <a:solidFill>
                  <a:schemeClr val="accent5">
                    <a:lumMod val="75000"/>
                  </a:schemeClr>
                </a:solidFill>
                <a:latin typeface="Arial" panose="020B0604020202020204" pitchFamily="34" charset="0"/>
                <a:cs typeface="Arial" panose="020B0604020202020204" pitchFamily="34" charset="0"/>
              </a:rPr>
              <a:t>Habilidades </a:t>
            </a:r>
            <a:r>
              <a:rPr lang="es-CO" sz="7000" b="1" dirty="0">
                <a:solidFill>
                  <a:schemeClr val="accent5">
                    <a:lumMod val="75000"/>
                  </a:schemeClr>
                </a:solidFill>
                <a:latin typeface="Arial" panose="020B0604020202020204" pitchFamily="34" charset="0"/>
                <a:cs typeface="Arial" panose="020B0604020202020204" pitchFamily="34" charset="0"/>
              </a:rPr>
              <a:t>T</a:t>
            </a:r>
            <a:r>
              <a:rPr lang="es-CO" sz="7000" b="1" dirty="0" smtClean="0">
                <a:solidFill>
                  <a:schemeClr val="accent5">
                    <a:lumMod val="75000"/>
                  </a:schemeClr>
                </a:solidFill>
                <a:latin typeface="Arial" panose="020B0604020202020204" pitchFamily="34" charset="0"/>
                <a:cs typeface="Arial" panose="020B0604020202020204" pitchFamily="34" charset="0"/>
              </a:rPr>
              <a:t>écnicas </a:t>
            </a:r>
            <a:r>
              <a:rPr lang="es-CO" sz="7000" b="1" dirty="0">
                <a:solidFill>
                  <a:schemeClr val="accent5">
                    <a:lumMod val="75000"/>
                  </a:schemeClr>
                </a:solidFill>
                <a:latin typeface="Arial" panose="020B0604020202020204" pitchFamily="34" charset="0"/>
                <a:cs typeface="Arial" panose="020B0604020202020204" pitchFamily="34" charset="0"/>
              </a:rPr>
              <a:t>D</a:t>
            </a:r>
            <a:r>
              <a:rPr lang="es-CO" sz="7000" b="1" dirty="0" smtClean="0">
                <a:solidFill>
                  <a:schemeClr val="accent5">
                    <a:lumMod val="75000"/>
                  </a:schemeClr>
                </a:solidFill>
                <a:latin typeface="Arial" panose="020B0604020202020204" pitchFamily="34" charset="0"/>
                <a:cs typeface="Arial" panose="020B0604020202020204" pitchFamily="34" charset="0"/>
              </a:rPr>
              <a:t>esde la</a:t>
            </a:r>
            <a:r>
              <a:rPr lang="es-CO" sz="7000" b="1" dirty="0">
                <a:solidFill>
                  <a:schemeClr val="accent5">
                    <a:lumMod val="75000"/>
                  </a:schemeClr>
                </a:solidFill>
                <a:latin typeface="Arial" panose="020B0604020202020204" pitchFamily="34" charset="0"/>
                <a:cs typeface="Arial" panose="020B0604020202020204" pitchFamily="34" charset="0"/>
              </a:rPr>
              <a:t> </a:t>
            </a:r>
            <a:r>
              <a:rPr lang="es-CO" sz="7000" b="1" dirty="0" smtClean="0">
                <a:solidFill>
                  <a:schemeClr val="accent5">
                    <a:lumMod val="75000"/>
                  </a:schemeClr>
                </a:solidFill>
                <a:latin typeface="Arial" panose="020B0604020202020204" pitchFamily="34" charset="0"/>
                <a:cs typeface="Arial" panose="020B0604020202020204" pitchFamily="34" charset="0"/>
              </a:rPr>
              <a:t>Virtualidad</a:t>
            </a:r>
            <a:r>
              <a:rPr lang="es-CO" sz="7000" b="1" dirty="0">
                <a:solidFill>
                  <a:schemeClr val="accent5">
                    <a:lumMod val="75000"/>
                  </a:schemeClr>
                </a:solidFill>
                <a:latin typeface="Arial" panose="020B0604020202020204" pitchFamily="34" charset="0"/>
                <a:cs typeface="Arial" panose="020B0604020202020204" pitchFamily="34" charset="0"/>
              </a:rPr>
              <a:t>: </a:t>
            </a:r>
            <a:r>
              <a:rPr lang="es-CO" sz="7000" b="1" dirty="0" smtClean="0">
                <a:solidFill>
                  <a:schemeClr val="accent5">
                    <a:lumMod val="75000"/>
                  </a:schemeClr>
                </a:solidFill>
                <a:latin typeface="Arial" panose="020B0604020202020204" pitchFamily="34" charset="0"/>
                <a:cs typeface="Arial" panose="020B0604020202020204" pitchFamily="34" charset="0"/>
              </a:rPr>
              <a:t>¿Mito </a:t>
            </a:r>
            <a:r>
              <a:rPr lang="es-CO" sz="7000" b="1" dirty="0">
                <a:solidFill>
                  <a:schemeClr val="accent5">
                    <a:lumMod val="75000"/>
                  </a:schemeClr>
                </a:solidFill>
                <a:latin typeface="Arial" panose="020B0604020202020204" pitchFamily="34" charset="0"/>
                <a:cs typeface="Arial" panose="020B0604020202020204" pitchFamily="34" charset="0"/>
              </a:rPr>
              <a:t>o </a:t>
            </a:r>
            <a:r>
              <a:rPr lang="es-CO" sz="7000" b="1" dirty="0" smtClean="0">
                <a:solidFill>
                  <a:schemeClr val="accent5">
                    <a:lumMod val="75000"/>
                  </a:schemeClr>
                </a:solidFill>
                <a:latin typeface="Arial" panose="020B0604020202020204" pitchFamily="34" charset="0"/>
                <a:cs typeface="Arial" panose="020B0604020202020204" pitchFamily="34" charset="0"/>
              </a:rPr>
              <a:t>realidad?</a:t>
            </a:r>
            <a:endParaRPr lang="es-ES" sz="7000" b="1" cap="none" spc="0" dirty="0">
              <a:ln w="0"/>
              <a:solidFill>
                <a:schemeClr val="accent5">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Rectángulo 8"/>
          <p:cNvSpPr/>
          <p:nvPr/>
        </p:nvSpPr>
        <p:spPr>
          <a:xfrm>
            <a:off x="11309684" y="9087679"/>
            <a:ext cx="8951495" cy="1077218"/>
          </a:xfrm>
          <a:prstGeom prst="rect">
            <a:avLst/>
          </a:prstGeom>
          <a:noFill/>
        </p:spPr>
        <p:txBody>
          <a:bodyPr wrap="square" lIns="91440" tIns="45720" rIns="91440" bIns="45720">
            <a:spAutoFit/>
          </a:bodyPr>
          <a:lstStyle/>
          <a:p>
            <a:r>
              <a:rPr lang="es-CO" sz="3200" i="1" dirty="0" smtClean="0">
                <a:latin typeface="Arial" panose="020B0604020202020204" pitchFamily="34" charset="0"/>
                <a:cs typeface="Arial" panose="020B0604020202020204" pitchFamily="34" charset="0"/>
              </a:rPr>
              <a:t>Ana Isabel Pineda Gómez</a:t>
            </a:r>
          </a:p>
          <a:p>
            <a:r>
              <a:rPr lang="es-CO" sz="3200" i="1" dirty="0" smtClean="0">
                <a:latin typeface="Arial" panose="020B0604020202020204" pitchFamily="34" charset="0"/>
                <a:cs typeface="Arial" panose="020B0604020202020204" pitchFamily="34" charset="0"/>
              </a:rPr>
              <a:t>Sandra Jaramillo Rincón M.D.</a:t>
            </a:r>
            <a:endParaRPr lang="es-CO" sz="3200" i="1" dirty="0">
              <a:latin typeface="Arial" panose="020B0604020202020204" pitchFamily="34" charset="0"/>
              <a:cs typeface="Arial" panose="020B0604020202020204" pitchFamily="34" charset="0"/>
            </a:endParaRPr>
          </a:p>
        </p:txBody>
      </p:sp>
      <p:sp>
        <p:nvSpPr>
          <p:cNvPr id="10" name="Marcador de contenido 9"/>
          <p:cNvSpPr>
            <a:spLocks noGrp="1"/>
          </p:cNvSpPr>
          <p:nvPr>
            <p:ph sz="half" idx="1"/>
          </p:nvPr>
        </p:nvSpPr>
        <p:spPr/>
        <p:txBody>
          <a:bodyPr>
            <a:normAutofit/>
          </a:bodyPr>
          <a:lstStyle/>
          <a:p>
            <a:pPr marL="0" indent="0">
              <a:buNone/>
            </a:pPr>
            <a:r>
              <a:rPr lang="es-CO" sz="2700" dirty="0">
                <a:latin typeface="Arial" panose="020B0604020202020204" pitchFamily="34" charset="0"/>
                <a:cs typeface="Arial" panose="020B0604020202020204" pitchFamily="34" charset="0"/>
              </a:rPr>
              <a:t>LINEA III. Calidad educativa en la virtualidad</a:t>
            </a:r>
          </a:p>
          <a:p>
            <a:pPr marL="0" indent="0">
              <a:buNone/>
            </a:pPr>
            <a:r>
              <a:rPr lang="es-CO" sz="4000" b="1" dirty="0" smtClean="0">
                <a:solidFill>
                  <a:srgbClr val="00B0F0"/>
                </a:solidFill>
                <a:latin typeface="Arial" panose="020B0604020202020204" pitchFamily="34" charset="0"/>
                <a:cs typeface="Arial" panose="020B0604020202020204" pitchFamily="34" charset="0"/>
              </a:rPr>
              <a:t>INTRODUCCIÓN</a:t>
            </a:r>
            <a:endParaRPr lang="es-CO" sz="4000" dirty="0" smtClean="0">
              <a:latin typeface="Arial" panose="020B0604020202020204" pitchFamily="34" charset="0"/>
              <a:cs typeface="Arial" panose="020B0604020202020204" pitchFamily="34" charset="0"/>
            </a:endParaRPr>
          </a:p>
          <a:p>
            <a:pPr marL="0" indent="0" algn="just">
              <a:lnSpc>
                <a:spcPct val="100000"/>
              </a:lnSpc>
              <a:buNone/>
            </a:pPr>
            <a:r>
              <a:rPr lang="es-CO" sz="2500" dirty="0" smtClean="0">
                <a:latin typeface="Arial" panose="020B0604020202020204" pitchFamily="34" charset="0"/>
                <a:cs typeface="Arial" panose="020B0604020202020204" pitchFamily="34" charset="0"/>
              </a:rPr>
              <a:t>El </a:t>
            </a:r>
            <a:r>
              <a:rPr lang="es-CO" sz="2500" dirty="0">
                <a:latin typeface="Arial" panose="020B0604020202020204" pitchFamily="34" charset="0"/>
                <a:cs typeface="Arial" panose="020B0604020202020204" pitchFamily="34" charset="0"/>
              </a:rPr>
              <a:t>uso  de  simulación para  la enseñanza y aprendizaje  de   habilidades  quirúrgicos es  ampliamente  estudiado  y  utilizado  en  la  práctica  actual, no obstante  con  la   pandemia de  COVID-19, las  escuelas  de  formación en  ciencias  de  la  salud  debieron desplazarse </a:t>
            </a:r>
            <a:r>
              <a:rPr lang="es-CO" sz="2500" dirty="0" smtClean="0">
                <a:latin typeface="Arial" panose="020B0604020202020204" pitchFamily="34" charset="0"/>
                <a:cs typeface="Arial" panose="020B0604020202020204" pitchFamily="34" charset="0"/>
              </a:rPr>
              <a:t>de manera forzada y no prevista a casa y solventar las dificultades que tanto la virtualidad como </a:t>
            </a:r>
            <a:r>
              <a:rPr lang="es-CO" sz="2500" dirty="0">
                <a:latin typeface="Arial" panose="020B0604020202020204" pitchFamily="34" charset="0"/>
                <a:cs typeface="Arial" panose="020B0604020202020204" pitchFamily="34" charset="0"/>
              </a:rPr>
              <a:t>la   falta  de  presencialidad   incluían   en el  día a día.  Lo que  inicialmente  era  un plan </a:t>
            </a:r>
            <a:r>
              <a:rPr lang="es-CO" sz="2500" dirty="0" smtClean="0">
                <a:latin typeface="Arial" panose="020B0604020202020204" pitchFamily="34" charset="0"/>
                <a:cs typeface="Arial" panose="020B0604020202020204" pitchFamily="34" charset="0"/>
              </a:rPr>
              <a:t> de contingencia se convirtió en un estado de permanente incertidumbre que llevo a las universidades a replantear una nueva manera de enseñar en esta ocasión no como un programa remoto de emergencia, sino como un programa de enseñanza en donde la virtualidad más que un enemigo fuera un aliado confiable.</a:t>
            </a:r>
          </a:p>
          <a:p>
            <a:pPr marL="0" indent="0" algn="just">
              <a:lnSpc>
                <a:spcPct val="100000"/>
              </a:lnSpc>
              <a:buNone/>
            </a:pPr>
            <a:r>
              <a:rPr lang="es-CO" sz="2500" dirty="0" smtClean="0">
                <a:latin typeface="Arial" panose="020B0604020202020204" pitchFamily="34" charset="0"/>
                <a:cs typeface="Arial" panose="020B0604020202020204" pitchFamily="34" charset="0"/>
              </a:rPr>
              <a:t>El desarrollo acelerado y poco previsto de programas remotos de emergencia desarrollados para suplir las necesidades de la pandemia puso al descubierto un sin número de falencias en la enseñanza clínica que de otra manera no podrían haber sido vistas o resueltas previamente. El hecho de limitar las contactos clínicos, las intervenciones con pacientes o la posibilidad de asistir </a:t>
            </a:r>
            <a:r>
              <a:rPr lang="es-CO" sz="2500" dirty="0" smtClean="0">
                <a:latin typeface="Arial" panose="020B0604020202020204" pitchFamily="34" charset="0"/>
                <a:cs typeface="Arial" panose="020B0604020202020204" pitchFamily="34" charset="0"/>
              </a:rPr>
              <a:t>a </a:t>
            </a:r>
            <a:r>
              <a:rPr lang="es-CO" sz="2500" dirty="0" smtClean="0">
                <a:latin typeface="Arial" panose="020B0604020202020204" pitchFamily="34" charset="0"/>
                <a:cs typeface="Arial" panose="020B0604020202020204" pitchFamily="34" charset="0"/>
              </a:rPr>
              <a:t>los laboratorios de simulación como parte “obvia” dentro de los diferentes </a:t>
            </a:r>
            <a:r>
              <a:rPr lang="es-CO" sz="2500" dirty="0">
                <a:latin typeface="Arial" panose="020B0604020202020204" pitchFamily="34" charset="0"/>
                <a:cs typeface="Arial" panose="020B0604020202020204" pitchFamily="34" charset="0"/>
              </a:rPr>
              <a:t>programas  curriculares  nos  puso en un  </a:t>
            </a:r>
            <a:r>
              <a:rPr lang="es-CO" sz="2500" dirty="0" smtClean="0">
                <a:latin typeface="Arial" panose="020B0604020202020204" pitchFamily="34" charset="0"/>
                <a:cs typeface="Arial" panose="020B0604020202020204" pitchFamily="34" charset="0"/>
              </a:rPr>
              <a:t>problema: ¿Como seguir dando educación de calidad en ciencias de la salud, incluso cuando no podemos ir a nuestros escenarios de formación por excelencia?, ¿Se pueden segur enseñando habilidades técnicas desde la virtualidad?</a:t>
            </a:r>
            <a:r>
              <a:rPr lang="es-CO" sz="2500" dirty="0">
                <a:latin typeface="Arial" panose="020B0604020202020204" pitchFamily="34" charset="0"/>
                <a:cs typeface="Arial" panose="020B0604020202020204" pitchFamily="34" charset="0"/>
              </a:rPr>
              <a:t> ¿Es   la  enseñanza remota transferible  a  escenarios  reales  de  práctica?</a:t>
            </a:r>
          </a:p>
          <a:p>
            <a:pPr marL="0" indent="0" algn="just">
              <a:lnSpc>
                <a:spcPct val="100000"/>
              </a:lnSpc>
              <a:buNone/>
            </a:pPr>
            <a:r>
              <a:rPr lang="es-CO" sz="2500" dirty="0">
                <a:latin typeface="Arial" panose="020B0604020202020204" pitchFamily="34" charset="0"/>
                <a:cs typeface="Arial" panose="020B0604020202020204" pitchFamily="34" charset="0"/>
              </a:rPr>
              <a:t>La simulación es una estrategia de  enseñanza  ampliamente  estudiada y utilizada  en  la enseñanza de habilidades técnicas  y no técnicas en ciencias de la salud, sin embargo,  el  falso paradigma  de   la utilidad   de  la simulación basado en un  alto  costo y requerimiento de espacios altamente tecnificados ha   limitado su uso  en   diferentes  escenarios. En  los  últimos  6  meses, tras  la pandemia  por  COVID-19 hemos desarrollado un programa  de  aprendizaje  virtual basado en </a:t>
            </a:r>
            <a:r>
              <a:rPr lang="es-CO" sz="2500" dirty="0" smtClean="0">
                <a:latin typeface="Arial" panose="020B0604020202020204" pitchFamily="34" charset="0"/>
                <a:cs typeface="Arial" panose="020B0604020202020204" pitchFamily="34" charset="0"/>
              </a:rPr>
              <a:t>simulación, </a:t>
            </a:r>
            <a:r>
              <a:rPr lang="es-CO" sz="2400" dirty="0">
                <a:latin typeface="Arial" panose="020B0604020202020204" pitchFamily="34" charset="0"/>
                <a:cs typeface="Arial" panose="020B0604020202020204" pitchFamily="34" charset="0"/>
              </a:rPr>
              <a:t>enfocados  en la adquisición de  habilidades constitutivas  básicas  de   los  procedimientos</a:t>
            </a:r>
            <a:r>
              <a:rPr lang="es-CO" sz="2500" dirty="0" smtClean="0">
                <a:latin typeface="Arial" panose="020B0604020202020204" pitchFamily="34" charset="0"/>
                <a:cs typeface="Arial" panose="020B0604020202020204" pitchFamily="34" charset="0"/>
              </a:rPr>
              <a:t>;</a:t>
            </a:r>
            <a:r>
              <a:rPr lang="es-CO" sz="2500" dirty="0">
                <a:latin typeface="Arial" panose="020B0604020202020204" pitchFamily="34" charset="0"/>
                <a:cs typeface="Arial" panose="020B0604020202020204" pitchFamily="34" charset="0"/>
              </a:rPr>
              <a:t>  este  modelo  incluye la  utilización de  modelos  de   bajo  costo (modelos inertes  y </a:t>
            </a:r>
            <a:r>
              <a:rPr lang="es-CO" sz="2500" dirty="0" err="1">
                <a:latin typeface="Arial" panose="020B0604020202020204" pitchFamily="34" charset="0"/>
                <a:cs typeface="Arial" panose="020B0604020202020204" pitchFamily="34" charset="0"/>
              </a:rPr>
              <a:t>biomodelos</a:t>
            </a:r>
            <a:r>
              <a:rPr lang="es-CO" sz="2500" dirty="0">
                <a:latin typeface="Arial" panose="020B0604020202020204" pitchFamily="34" charset="0"/>
                <a:cs typeface="Arial" panose="020B0604020202020204" pitchFamily="34" charset="0"/>
              </a:rPr>
              <a:t>)     que  han  permitido a los estudiantes de   cirugía  y   ginecología seguir  aprendiendo de manera  remota</a:t>
            </a:r>
            <a:endParaRPr lang="es-CO" sz="2500" dirty="0" smtClean="0">
              <a:latin typeface="Arial" panose="020B0604020202020204" pitchFamily="34" charset="0"/>
              <a:cs typeface="Arial" panose="020B0604020202020204" pitchFamily="34" charset="0"/>
            </a:endParaRPr>
          </a:p>
          <a:p>
            <a:pPr marL="0" indent="0">
              <a:buNone/>
            </a:pPr>
            <a:r>
              <a:rPr lang="es-CO" sz="4000" b="1" dirty="0" smtClean="0">
                <a:solidFill>
                  <a:srgbClr val="00B0F0"/>
                </a:solidFill>
                <a:latin typeface="Arial" panose="020B0604020202020204" pitchFamily="34" charset="0"/>
                <a:cs typeface="Arial" panose="020B0604020202020204" pitchFamily="34" charset="0"/>
              </a:rPr>
              <a:t>METODOLOGIA</a:t>
            </a:r>
            <a:endParaRPr lang="es-CO" sz="4000" b="1" dirty="0">
              <a:solidFill>
                <a:srgbClr val="00B0F0"/>
              </a:solidFill>
              <a:latin typeface="Arial" panose="020B0604020202020204" pitchFamily="34" charset="0"/>
              <a:cs typeface="Arial" panose="020B0604020202020204" pitchFamily="34" charset="0"/>
            </a:endParaRPr>
          </a:p>
          <a:p>
            <a:pPr algn="just">
              <a:buClr>
                <a:schemeClr val="accent1">
                  <a:lumMod val="50000"/>
                </a:schemeClr>
              </a:buClr>
              <a:buFont typeface="Wingdings" panose="05000000000000000000" pitchFamily="2" charset="2"/>
              <a:buChar char="Ø"/>
            </a:pPr>
            <a:r>
              <a:rPr lang="es-CO" sz="2500" dirty="0" smtClean="0">
                <a:latin typeface="Arial" panose="020B0604020202020204" pitchFamily="34" charset="0"/>
                <a:cs typeface="Arial" panose="020B0604020202020204" pitchFamily="34" charset="0"/>
              </a:rPr>
              <a:t>Desarrollo de</a:t>
            </a:r>
            <a:r>
              <a:rPr lang="es-CO" sz="2500" dirty="0">
                <a:latin typeface="Arial" panose="020B0604020202020204" pitchFamily="34" charset="0"/>
                <a:cs typeface="Arial" panose="020B0604020202020204" pitchFamily="34" charset="0"/>
              </a:rPr>
              <a:t>  un programa virtual de  aprendizaje   de habilidades   </a:t>
            </a:r>
            <a:r>
              <a:rPr lang="es-CO" sz="2500" dirty="0" smtClean="0">
                <a:latin typeface="Arial" panose="020B0604020202020204" pitchFamily="34" charset="0"/>
                <a:cs typeface="Arial" panose="020B0604020202020204" pitchFamily="34" charset="0"/>
              </a:rPr>
              <a:t>quirúrgicas </a:t>
            </a:r>
            <a:r>
              <a:rPr lang="es-CO" sz="2500" dirty="0">
                <a:latin typeface="Arial" panose="020B0604020202020204" pitchFamily="34" charset="0"/>
                <a:cs typeface="Arial" panose="020B0604020202020204" pitchFamily="34" charset="0"/>
              </a:rPr>
              <a:t>(anudado y técnicas de sutura) y habilidades  en  ginecología (episiorrafia), partiendo de  dos  principios   básicos:  supervisión activa  y  bajo </a:t>
            </a:r>
            <a:r>
              <a:rPr lang="es-CO" sz="2500" dirty="0" smtClean="0">
                <a:latin typeface="Arial" panose="020B0604020202020204" pitchFamily="34" charset="0"/>
                <a:cs typeface="Arial" panose="020B0604020202020204" pitchFamily="34" charset="0"/>
              </a:rPr>
              <a:t>costo.</a:t>
            </a:r>
          </a:p>
          <a:p>
            <a:pPr algn="just">
              <a:buClr>
                <a:schemeClr val="accent1">
                  <a:lumMod val="50000"/>
                </a:schemeClr>
              </a:buClr>
              <a:buFont typeface="Wingdings" panose="05000000000000000000" pitchFamily="2" charset="2"/>
              <a:buChar char="Ø"/>
            </a:pPr>
            <a:endParaRPr lang="es-CO" sz="2500" dirty="0" smtClean="0">
              <a:latin typeface="Arial" panose="020B0604020202020204" pitchFamily="34" charset="0"/>
              <a:cs typeface="Arial" panose="020B0604020202020204" pitchFamily="34" charset="0"/>
            </a:endParaRPr>
          </a:p>
          <a:p>
            <a:pPr algn="just">
              <a:buClr>
                <a:schemeClr val="accent1">
                  <a:lumMod val="50000"/>
                </a:schemeClr>
              </a:buClr>
              <a:buFont typeface="Wingdings" panose="05000000000000000000" pitchFamily="2" charset="2"/>
              <a:buChar char="Ø"/>
            </a:pPr>
            <a:endParaRPr lang="es-CO" sz="2500" dirty="0">
              <a:latin typeface="Arial" panose="020B0604020202020204" pitchFamily="34" charset="0"/>
              <a:cs typeface="Arial" panose="020B0604020202020204" pitchFamily="34" charset="0"/>
            </a:endParaRPr>
          </a:p>
          <a:p>
            <a:pPr algn="just">
              <a:buClr>
                <a:schemeClr val="accent1">
                  <a:lumMod val="50000"/>
                </a:schemeClr>
              </a:buClr>
              <a:buFont typeface="Wingdings" panose="05000000000000000000" pitchFamily="2" charset="2"/>
              <a:buChar char="Ø"/>
            </a:pPr>
            <a:endParaRPr lang="es-CO" sz="2500" dirty="0" smtClean="0">
              <a:latin typeface="Arial" panose="020B0604020202020204" pitchFamily="34" charset="0"/>
              <a:cs typeface="Arial" panose="020B0604020202020204" pitchFamily="34" charset="0"/>
            </a:endParaRPr>
          </a:p>
          <a:p>
            <a:pPr algn="just">
              <a:buClr>
                <a:schemeClr val="accent1">
                  <a:lumMod val="50000"/>
                </a:schemeClr>
              </a:buClr>
              <a:buFont typeface="Wingdings" panose="05000000000000000000" pitchFamily="2" charset="2"/>
              <a:buChar char="Ø"/>
            </a:pPr>
            <a:endParaRPr lang="es-CO" sz="2500" dirty="0">
              <a:latin typeface="Arial" panose="020B0604020202020204" pitchFamily="34" charset="0"/>
              <a:cs typeface="Arial" panose="020B0604020202020204" pitchFamily="34" charset="0"/>
            </a:endParaRPr>
          </a:p>
          <a:p>
            <a:pPr algn="just">
              <a:buClr>
                <a:schemeClr val="accent1">
                  <a:lumMod val="50000"/>
                </a:schemeClr>
              </a:buClr>
              <a:buFont typeface="Wingdings" panose="05000000000000000000" pitchFamily="2" charset="2"/>
              <a:buChar char="Ø"/>
            </a:pPr>
            <a:r>
              <a:rPr lang="es-CO" sz="2500" dirty="0" smtClean="0">
                <a:latin typeface="Arial" panose="020B0604020202020204" pitchFamily="34" charset="0"/>
                <a:cs typeface="Arial" panose="020B0604020202020204" pitchFamily="34" charset="0"/>
              </a:rPr>
              <a:t>El </a:t>
            </a:r>
            <a:r>
              <a:rPr lang="es-CO" sz="2500" dirty="0">
                <a:latin typeface="Arial" panose="020B0604020202020204" pitchFamily="34" charset="0"/>
                <a:cs typeface="Arial" panose="020B0604020202020204" pitchFamily="34" charset="0"/>
              </a:rPr>
              <a:t>programa  constaba  de  </a:t>
            </a:r>
            <a:r>
              <a:rPr lang="es-CO" sz="2500" dirty="0" smtClean="0">
                <a:latin typeface="Arial" panose="020B0604020202020204" pitchFamily="34" charset="0"/>
                <a:cs typeface="Arial" panose="020B0604020202020204" pitchFamily="34" charset="0"/>
              </a:rPr>
              <a:t>10 </a:t>
            </a:r>
            <a:r>
              <a:rPr lang="es-CO" sz="2500" dirty="0">
                <a:latin typeface="Arial" panose="020B0604020202020204" pitchFamily="34" charset="0"/>
                <a:cs typeface="Arial" panose="020B0604020202020204" pitchFamily="34" charset="0"/>
              </a:rPr>
              <a:t>horas   virtuales  </a:t>
            </a:r>
            <a:r>
              <a:rPr lang="es-CO" sz="2500" dirty="0" smtClean="0">
                <a:latin typeface="Arial" panose="020B0604020202020204" pitchFamily="34" charset="0"/>
                <a:cs typeface="Arial" panose="020B0604020202020204" pitchFamily="34" charset="0"/>
              </a:rPr>
              <a:t>obligatorias.</a:t>
            </a:r>
            <a:endParaRPr lang="es-CO" sz="2500" dirty="0" smtClean="0">
              <a:latin typeface="Arial" panose="020B0604020202020204" pitchFamily="34" charset="0"/>
              <a:cs typeface="Arial" panose="020B0604020202020204" pitchFamily="34" charset="0"/>
            </a:endParaRPr>
          </a:p>
          <a:p>
            <a:pPr algn="just">
              <a:buClr>
                <a:schemeClr val="accent1">
                  <a:lumMod val="50000"/>
                </a:schemeClr>
              </a:buClr>
              <a:buFont typeface="Wingdings" panose="05000000000000000000" pitchFamily="2" charset="2"/>
              <a:buChar char="Ø"/>
            </a:pPr>
            <a:r>
              <a:rPr lang="es-CO" sz="2500" dirty="0" smtClean="0">
                <a:latin typeface="Arial" panose="020B0604020202020204" pitchFamily="34" charset="0"/>
                <a:cs typeface="Arial" panose="020B0604020202020204" pitchFamily="34" charset="0"/>
              </a:rPr>
              <a:t>Practicas supervisadas individuales voluntarias de refuerzo según desempeño observado.</a:t>
            </a:r>
          </a:p>
          <a:p>
            <a:pPr algn="just">
              <a:buClr>
                <a:schemeClr val="accent1">
                  <a:lumMod val="50000"/>
                </a:schemeClr>
              </a:buClr>
              <a:buFont typeface="Wingdings" panose="05000000000000000000" pitchFamily="2" charset="2"/>
              <a:buChar char="Ø"/>
            </a:pPr>
            <a:r>
              <a:rPr lang="es-CO" sz="2500" dirty="0">
                <a:latin typeface="Arial" panose="020B0604020202020204" pitchFamily="34" charset="0"/>
                <a:cs typeface="Arial" panose="020B0604020202020204" pitchFamily="34" charset="0"/>
              </a:rPr>
              <a:t>10 </a:t>
            </a:r>
            <a:r>
              <a:rPr lang="es-CO" sz="2500" dirty="0" smtClean="0">
                <a:latin typeface="Arial" panose="020B0604020202020204" pitchFamily="34" charset="0"/>
                <a:cs typeface="Arial" panose="020B0604020202020204" pitchFamily="34" charset="0"/>
              </a:rPr>
              <a:t>horas de </a:t>
            </a:r>
            <a:r>
              <a:rPr lang="es-CO" sz="2500" dirty="0">
                <a:latin typeface="Arial" panose="020B0604020202020204" pitchFamily="34" charset="0"/>
                <a:cs typeface="Arial" panose="020B0604020202020204" pitchFamily="34" charset="0"/>
              </a:rPr>
              <a:t>entrenamiento presencial supervisado para completar </a:t>
            </a:r>
            <a:r>
              <a:rPr lang="es-CO" sz="2500" dirty="0" smtClean="0">
                <a:latin typeface="Arial" panose="020B0604020202020204" pitchFamily="34" charset="0"/>
                <a:cs typeface="Arial" panose="020B0604020202020204" pitchFamily="34" charset="0"/>
              </a:rPr>
              <a:t>el </a:t>
            </a:r>
            <a:r>
              <a:rPr lang="es-CO" sz="2500" dirty="0">
                <a:latin typeface="Arial" panose="020B0604020202020204" pitchFamily="34" charset="0"/>
                <a:cs typeface="Arial" panose="020B0604020202020204" pitchFamily="34" charset="0"/>
              </a:rPr>
              <a:t>ciclo de enseñanza  básico. </a:t>
            </a:r>
          </a:p>
          <a:p>
            <a:pPr marL="0" indent="0" algn="just">
              <a:buNone/>
            </a:pPr>
            <a:r>
              <a:rPr lang="es-CO" sz="2800" dirty="0" smtClean="0">
                <a:latin typeface="Arial" panose="020B0604020202020204" pitchFamily="34" charset="0"/>
                <a:cs typeface="Arial" panose="020B0604020202020204" pitchFamily="34" charset="0"/>
              </a:rPr>
              <a:t> </a:t>
            </a:r>
            <a:endParaRPr lang="es-CO" sz="27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s-CO" sz="2700" dirty="0">
              <a:latin typeface="Arial" panose="020B0604020202020204" pitchFamily="34" charset="0"/>
              <a:cs typeface="Arial" panose="020B0604020202020204" pitchFamily="34" charset="0"/>
            </a:endParaRPr>
          </a:p>
          <a:p>
            <a:pPr marL="0" indent="0" algn="just">
              <a:buNone/>
            </a:pPr>
            <a:endParaRPr lang="es-CO" sz="2700" dirty="0" smtClean="0">
              <a:latin typeface="Arial" panose="020B0604020202020204" pitchFamily="34" charset="0"/>
              <a:cs typeface="Arial" panose="020B0604020202020204" pitchFamily="34" charset="0"/>
            </a:endParaRPr>
          </a:p>
          <a:p>
            <a:pPr marL="0" indent="0" algn="just">
              <a:buNone/>
            </a:pPr>
            <a:endParaRPr lang="es-CO" sz="2700" dirty="0" smtClean="0">
              <a:latin typeface="Arial" panose="020B0604020202020204" pitchFamily="34" charset="0"/>
              <a:cs typeface="Arial" panose="020B0604020202020204" pitchFamily="34" charset="0"/>
            </a:endParaRPr>
          </a:p>
        </p:txBody>
      </p:sp>
      <p:sp>
        <p:nvSpPr>
          <p:cNvPr id="11" name="Marcador de contenido 10"/>
          <p:cNvSpPr>
            <a:spLocks noGrp="1"/>
          </p:cNvSpPr>
          <p:nvPr>
            <p:ph sz="half" idx="2"/>
          </p:nvPr>
        </p:nvSpPr>
        <p:spPr>
          <a:xfrm>
            <a:off x="16372659" y="11691607"/>
            <a:ext cx="13769697" cy="27866694"/>
          </a:xfrm>
        </p:spPr>
        <p:txBody>
          <a:bodyPr>
            <a:noAutofit/>
          </a:bodyPr>
          <a:lstStyle/>
          <a:p>
            <a:pPr marL="0" indent="0">
              <a:buNone/>
            </a:pPr>
            <a:r>
              <a:rPr lang="es-CO" sz="4000" b="1" dirty="0" smtClean="0">
                <a:solidFill>
                  <a:srgbClr val="00B0F0"/>
                </a:solidFill>
                <a:latin typeface="Arial" panose="020B0604020202020204" pitchFamily="34" charset="0"/>
                <a:cs typeface="Arial" panose="020B0604020202020204" pitchFamily="34" charset="0"/>
              </a:rPr>
              <a:t>RESULTADOS</a:t>
            </a:r>
            <a:endParaRPr lang="es-CO" sz="4000" b="1" dirty="0">
              <a:solidFill>
                <a:srgbClr val="00B0F0"/>
              </a:solidFill>
              <a:latin typeface="Arial" panose="020B0604020202020204" pitchFamily="34" charset="0"/>
              <a:cs typeface="Arial" panose="020B0604020202020204" pitchFamily="34" charset="0"/>
            </a:endParaRPr>
          </a:p>
          <a:p>
            <a:pPr algn="just">
              <a:buClr>
                <a:srgbClr val="0070C0"/>
              </a:buClr>
              <a:buFont typeface="Wingdings" panose="05000000000000000000" pitchFamily="2" charset="2"/>
              <a:buChar char="Ø"/>
            </a:pPr>
            <a:r>
              <a:rPr lang="es-CO" sz="2500" dirty="0">
                <a:latin typeface="Arial" panose="020B0604020202020204" pitchFamily="34" charset="0"/>
                <a:cs typeface="Arial" panose="020B0604020202020204" pitchFamily="34" charset="0"/>
              </a:rPr>
              <a:t>La   evaluación </a:t>
            </a:r>
            <a:r>
              <a:rPr lang="es-CO" sz="2500" dirty="0" smtClean="0">
                <a:latin typeface="Arial" panose="020B0604020202020204" pitchFamily="34" charset="0"/>
                <a:cs typeface="Arial" panose="020B0604020202020204" pitchFamily="34" charset="0"/>
              </a:rPr>
              <a:t> de  este  tipo de  práctica remota  sugiere </a:t>
            </a:r>
            <a:r>
              <a:rPr lang="es-CO" sz="2500" dirty="0">
                <a:latin typeface="Arial" panose="020B0604020202020204" pitchFamily="34" charset="0"/>
                <a:cs typeface="Arial" panose="020B0604020202020204" pitchFamily="34" charset="0"/>
              </a:rPr>
              <a:t> </a:t>
            </a:r>
            <a:r>
              <a:rPr lang="es-CO" sz="2500">
                <a:latin typeface="Arial" panose="020B0604020202020204" pitchFamily="34" charset="0"/>
                <a:cs typeface="Arial" panose="020B0604020202020204" pitchFamily="34" charset="0"/>
              </a:rPr>
              <a:t> </a:t>
            </a:r>
            <a:r>
              <a:rPr lang="es-CO" sz="2500" smtClean="0">
                <a:latin typeface="Arial" panose="020B0604020202020204" pitchFamily="34" charset="0"/>
                <a:cs typeface="Arial" panose="020B0604020202020204" pitchFamily="34" charset="0"/>
              </a:rPr>
              <a:t>satisfacción </a:t>
            </a:r>
            <a:r>
              <a:rPr lang="es-CO" sz="2500" dirty="0">
                <a:latin typeface="Arial" panose="020B0604020202020204" pitchFamily="34" charset="0"/>
                <a:cs typeface="Arial" panose="020B0604020202020204" pitchFamily="34" charset="0"/>
              </a:rPr>
              <a:t>por  parte  de los </a:t>
            </a:r>
            <a:r>
              <a:rPr lang="es-CO" sz="2500" dirty="0" smtClean="0">
                <a:latin typeface="Arial" panose="020B0604020202020204" pitchFamily="34" charset="0"/>
                <a:cs typeface="Arial" panose="020B0604020202020204" pitchFamily="34" charset="0"/>
              </a:rPr>
              <a:t>estudiantes</a:t>
            </a:r>
            <a:r>
              <a:rPr lang="es-CO" sz="2500" dirty="0">
                <a:latin typeface="Arial" panose="020B0604020202020204" pitchFamily="34" charset="0"/>
                <a:cs typeface="Arial" panose="020B0604020202020204" pitchFamily="34" charset="0"/>
              </a:rPr>
              <a:t>  </a:t>
            </a:r>
            <a:r>
              <a:rPr lang="es-CO" sz="2500" dirty="0" smtClean="0">
                <a:latin typeface="Arial" panose="020B0604020202020204" pitchFamily="34" charset="0"/>
                <a:cs typeface="Arial" panose="020B0604020202020204" pitchFamily="34" charset="0"/>
              </a:rPr>
              <a:t>y </a:t>
            </a:r>
            <a:r>
              <a:rPr lang="es-CO" sz="2500" dirty="0">
                <a:latin typeface="Arial" panose="020B0604020202020204" pitchFamily="34" charset="0"/>
                <a:cs typeface="Arial" panose="020B0604020202020204" pitchFamily="34" charset="0"/>
              </a:rPr>
              <a:t>la disminución del tiempo de las  curvas de aprendizaje  de  algunas  habilidades técnicas  </a:t>
            </a:r>
            <a:r>
              <a:rPr lang="es-CO" sz="2500" dirty="0" smtClean="0">
                <a:latin typeface="Arial" panose="020B0604020202020204" pitchFamily="34" charset="0"/>
                <a:cs typeface="Arial" panose="020B0604020202020204" pitchFamily="34" charset="0"/>
              </a:rPr>
              <a:t>en la practica presencial.</a:t>
            </a:r>
            <a:r>
              <a:rPr lang="es-CO" sz="2500" dirty="0">
                <a:latin typeface="Arial" panose="020B0604020202020204" pitchFamily="34" charset="0"/>
                <a:cs typeface="Arial" panose="020B0604020202020204" pitchFamily="34" charset="0"/>
              </a:rPr>
              <a:t> </a:t>
            </a:r>
          </a:p>
          <a:p>
            <a:pPr algn="just">
              <a:buClr>
                <a:srgbClr val="0070C0"/>
              </a:buClr>
              <a:buFont typeface="Wingdings" panose="05000000000000000000" pitchFamily="2" charset="2"/>
              <a:buChar char="Ø"/>
            </a:pPr>
            <a:r>
              <a:rPr lang="es-CO" sz="2500" dirty="0" smtClean="0">
                <a:latin typeface="Arial" panose="020B0604020202020204" pitchFamily="34" charset="0"/>
                <a:cs typeface="Arial" panose="020B0604020202020204" pitchFamily="34" charset="0"/>
              </a:rPr>
              <a:t>Los</a:t>
            </a:r>
            <a:r>
              <a:rPr lang="es-CO" sz="2500" dirty="0">
                <a:latin typeface="Arial" panose="020B0604020202020204" pitchFamily="34" charset="0"/>
                <a:cs typeface="Arial" panose="020B0604020202020204" pitchFamily="34" charset="0"/>
              </a:rPr>
              <a:t>  estudiantes   se  sintieron  a  gusto de  realizar  sus propios  modelos para  el aprendizaje,  lo cual conllevo  a  </a:t>
            </a:r>
            <a:r>
              <a:rPr lang="es-CO" sz="2500" dirty="0" smtClean="0">
                <a:latin typeface="Arial" panose="020B0604020202020204" pitchFamily="34" charset="0"/>
                <a:cs typeface="Arial" panose="020B0604020202020204" pitchFamily="34" charset="0"/>
              </a:rPr>
              <a:t>aumentar  la </a:t>
            </a:r>
            <a:r>
              <a:rPr lang="es-CO" sz="2500" dirty="0">
                <a:latin typeface="Arial" panose="020B0604020202020204" pitchFamily="34" charset="0"/>
                <a:cs typeface="Arial" panose="020B0604020202020204" pitchFamily="34" charset="0"/>
              </a:rPr>
              <a:t>motivación, la practica deliberada y </a:t>
            </a:r>
            <a:r>
              <a:rPr lang="es-CO" sz="2500" dirty="0" smtClean="0">
                <a:latin typeface="Arial" panose="020B0604020202020204" pitchFamily="34" charset="0"/>
                <a:cs typeface="Arial" panose="020B0604020202020204" pitchFamily="34" charset="0"/>
              </a:rPr>
              <a:t>la </a:t>
            </a:r>
            <a:r>
              <a:rPr lang="es-CO" sz="2500" dirty="0">
                <a:latin typeface="Arial" panose="020B0604020202020204" pitchFamily="34" charset="0"/>
                <a:cs typeface="Arial" panose="020B0604020202020204" pitchFamily="34" charset="0"/>
              </a:rPr>
              <a:t>participación en las  actividades  virtuales.</a:t>
            </a:r>
          </a:p>
          <a:p>
            <a:pPr marL="0" indent="0" algn="just">
              <a:buNone/>
            </a:pPr>
            <a:r>
              <a:rPr lang="es-CO" sz="2500" dirty="0" smtClean="0">
                <a:latin typeface="Arial" panose="020B0604020202020204" pitchFamily="34" charset="0"/>
                <a:cs typeface="Arial" panose="020B0604020202020204" pitchFamily="34" charset="0"/>
              </a:rPr>
              <a:t>Al grupo que completo el ciclo tanto virtual como presencial, </a:t>
            </a:r>
            <a:r>
              <a:rPr lang="es-CO" sz="2500" dirty="0" smtClean="0">
                <a:latin typeface="Arial" panose="020B0604020202020204" pitchFamily="34" charset="0"/>
                <a:cs typeface="Arial" panose="020B0604020202020204" pitchFamily="34" charset="0"/>
              </a:rPr>
              <a:t>se les aplicó </a:t>
            </a:r>
            <a:r>
              <a:rPr lang="es-CO" sz="2500" dirty="0" smtClean="0">
                <a:latin typeface="Arial" panose="020B0604020202020204" pitchFamily="34" charset="0"/>
                <a:cs typeface="Arial" panose="020B0604020202020204" pitchFamily="34" charset="0"/>
              </a:rPr>
              <a:t>una encuesta de 7 ítem entre </a:t>
            </a:r>
            <a:r>
              <a:rPr lang="es-CO" sz="2500" dirty="0" smtClean="0">
                <a:latin typeface="Arial" panose="020B0604020202020204" pitchFamily="34" charset="0"/>
                <a:cs typeface="Arial" panose="020B0604020202020204" pitchFamily="34" charset="0"/>
              </a:rPr>
              <a:t>los </a:t>
            </a:r>
            <a:r>
              <a:rPr lang="es-CO" sz="2500" dirty="0" smtClean="0">
                <a:latin typeface="Arial" panose="020B0604020202020204" pitchFamily="34" charset="0"/>
                <a:cs typeface="Arial" panose="020B0604020202020204" pitchFamily="34" charset="0"/>
              </a:rPr>
              <a:t>que </a:t>
            </a:r>
            <a:r>
              <a:rPr lang="es-CO" sz="2500" dirty="0" smtClean="0">
                <a:latin typeface="Arial" panose="020B0604020202020204" pitchFamily="34" charset="0"/>
                <a:cs typeface="Arial" panose="020B0604020202020204" pitchFamily="34" charset="0"/>
              </a:rPr>
              <a:t>más </a:t>
            </a:r>
            <a:r>
              <a:rPr lang="es-CO" sz="2500" dirty="0" smtClean="0">
                <a:latin typeface="Arial" panose="020B0604020202020204" pitchFamily="34" charset="0"/>
                <a:cs typeface="Arial" panose="020B0604020202020204" pitchFamily="34" charset="0"/>
              </a:rPr>
              <a:t>se destacaron fueron:</a:t>
            </a:r>
          </a:p>
          <a:p>
            <a:pPr marL="514350" indent="-514350" algn="just">
              <a:buAutoNum type="arabicPeriod"/>
            </a:pPr>
            <a:r>
              <a:rPr lang="es-CO" sz="2500" dirty="0" smtClean="0">
                <a:latin typeface="Arial" panose="020B0604020202020204" pitchFamily="34" charset="0"/>
                <a:cs typeface="Arial" panose="020B0604020202020204" pitchFamily="34" charset="0"/>
              </a:rPr>
              <a:t>Los estudiantes con su gran mayoría considera que  el entrenamiento en habilidades quirúrgicas de manera remota, fue entre útil y muy útil. </a:t>
            </a:r>
          </a:p>
          <a:p>
            <a:pPr marL="514350" indent="-514350">
              <a:buAutoNum type="arabicPeriod"/>
            </a:pPr>
            <a:endParaRPr lang="es-CO" sz="2800" dirty="0"/>
          </a:p>
          <a:p>
            <a:pPr marL="514350" indent="-514350">
              <a:buAutoNum type="arabicPeriod"/>
            </a:pPr>
            <a:endParaRPr lang="es-CO" sz="2800" dirty="0" smtClean="0"/>
          </a:p>
          <a:p>
            <a:pPr marL="514350" indent="-514350">
              <a:buAutoNum type="arabicPeriod"/>
            </a:pPr>
            <a:endParaRPr lang="es-CO" sz="2800" dirty="0" smtClean="0"/>
          </a:p>
          <a:p>
            <a:pPr marL="514350" indent="-514350">
              <a:buFont typeface="Arial" panose="020B0604020202020204" pitchFamily="34" charset="0"/>
              <a:buAutoNum type="arabicPeriod"/>
            </a:pPr>
            <a:r>
              <a:rPr lang="es-CO" sz="2500" dirty="0" smtClean="0">
                <a:latin typeface="Arial" panose="020B0604020202020204" pitchFamily="34" charset="0"/>
                <a:cs typeface="Arial" panose="020B0604020202020204" pitchFamily="34" charset="0"/>
              </a:rPr>
              <a:t>El promedio de 6,4 de los </a:t>
            </a:r>
            <a:r>
              <a:rPr lang="es-CO" sz="2500" dirty="0">
                <a:latin typeface="Arial" panose="020B0604020202020204" pitchFamily="34" charset="0"/>
                <a:cs typeface="Arial" panose="020B0604020202020204" pitchFamily="34" charset="0"/>
              </a:rPr>
              <a:t>estudiantes consideran que el entrenamiento remoto le proporciona habilidades para su entrenamiento en habilidades quirúrgicas</a:t>
            </a:r>
            <a:r>
              <a:rPr lang="es-CO" sz="2500" dirty="0" smtClean="0">
                <a:latin typeface="Arial" panose="020B0604020202020204" pitchFamily="34" charset="0"/>
                <a:cs typeface="Arial" panose="020B0604020202020204" pitchFamily="34" charset="0"/>
              </a:rPr>
              <a:t>.</a:t>
            </a:r>
          </a:p>
          <a:p>
            <a:pPr marL="514350" indent="-514350">
              <a:buFont typeface="Arial" panose="020B0604020202020204" pitchFamily="34" charset="0"/>
              <a:buAutoNum type="arabicPeriod"/>
            </a:pPr>
            <a:endParaRPr lang="es-CO" sz="2500" dirty="0">
              <a:latin typeface="Arial" panose="020B0604020202020204" pitchFamily="34" charset="0"/>
              <a:cs typeface="Arial" panose="020B0604020202020204" pitchFamily="34" charset="0"/>
            </a:endParaRPr>
          </a:p>
          <a:p>
            <a:pPr marL="514350" indent="-514350">
              <a:buFont typeface="Arial" panose="020B0604020202020204" pitchFamily="34" charset="0"/>
              <a:buAutoNum type="arabicPeriod"/>
            </a:pPr>
            <a:endParaRPr lang="es-CO" sz="1000" dirty="0" smtClean="0">
              <a:latin typeface="Arial" panose="020B0604020202020204" pitchFamily="34" charset="0"/>
              <a:cs typeface="Arial" panose="020B0604020202020204" pitchFamily="34" charset="0"/>
            </a:endParaRPr>
          </a:p>
          <a:p>
            <a:pPr marL="514350" indent="-514350" algn="just">
              <a:buFont typeface="Arial" panose="020B0604020202020204" pitchFamily="34" charset="0"/>
              <a:buAutoNum type="arabicPeriod"/>
            </a:pPr>
            <a:r>
              <a:rPr lang="es-CO" sz="2500" dirty="0" smtClean="0">
                <a:latin typeface="Arial" panose="020B0604020202020204" pitchFamily="34" charset="0"/>
                <a:cs typeface="Arial" panose="020B0604020202020204" pitchFamily="34" charset="0"/>
              </a:rPr>
              <a:t>El promedio de 7,3 de los estudiantes considera </a:t>
            </a:r>
            <a:r>
              <a:rPr lang="es-CO" sz="2500" dirty="0">
                <a:latin typeface="Arial" panose="020B0604020202020204" pitchFamily="34" charset="0"/>
                <a:cs typeface="Arial" panose="020B0604020202020204" pitchFamily="34" charset="0"/>
              </a:rPr>
              <a:t>que las actividades realizadas de manera remota </a:t>
            </a:r>
            <a:r>
              <a:rPr lang="es-CO" sz="2500" dirty="0" smtClean="0">
                <a:latin typeface="Arial" panose="020B0604020202020204" pitchFamily="34" charset="0"/>
                <a:cs typeface="Arial" panose="020B0604020202020204" pitchFamily="34" charset="0"/>
              </a:rPr>
              <a:t>ayudaron a </a:t>
            </a:r>
            <a:r>
              <a:rPr lang="es-CO" sz="2500" dirty="0">
                <a:latin typeface="Arial" panose="020B0604020202020204" pitchFamily="34" charset="0"/>
                <a:cs typeface="Arial" panose="020B0604020202020204" pitchFamily="34" charset="0"/>
              </a:rPr>
              <a:t>disminuir su tiempo de aprendizaje en el laboratorio de habilidades </a:t>
            </a:r>
            <a:r>
              <a:rPr lang="es-CO" sz="2500" dirty="0" smtClean="0">
                <a:latin typeface="Arial" panose="020B0604020202020204" pitchFamily="34" charset="0"/>
                <a:cs typeface="Arial" panose="020B0604020202020204" pitchFamily="34" charset="0"/>
              </a:rPr>
              <a:t>quirúrgicas </a:t>
            </a:r>
            <a:r>
              <a:rPr lang="es-CO" sz="2500" dirty="0">
                <a:latin typeface="Arial" panose="020B0604020202020204" pitchFamily="34" charset="0"/>
                <a:cs typeface="Arial" panose="020B0604020202020204" pitchFamily="34" charset="0"/>
              </a:rPr>
              <a:t>(suturas y episiorrafia) llevado a cabo en el hospital </a:t>
            </a:r>
            <a:r>
              <a:rPr lang="es-CO" sz="2500" dirty="0" smtClean="0">
                <a:latin typeface="Arial" panose="020B0604020202020204" pitchFamily="34" charset="0"/>
                <a:cs typeface="Arial" panose="020B0604020202020204" pitchFamily="34" charset="0"/>
              </a:rPr>
              <a:t>simulado.</a:t>
            </a:r>
            <a:endParaRPr lang="es-CO" sz="2500" dirty="0">
              <a:latin typeface="Arial" panose="020B0604020202020204" pitchFamily="34" charset="0"/>
              <a:cs typeface="Arial" panose="020B0604020202020204" pitchFamily="34" charset="0"/>
            </a:endParaRPr>
          </a:p>
          <a:p>
            <a:pPr marL="514350" indent="-514350">
              <a:buFont typeface="Arial" panose="020B0604020202020204" pitchFamily="34" charset="0"/>
              <a:buAutoNum type="arabicPeriod"/>
            </a:pPr>
            <a:endParaRPr lang="es-CO" sz="2500" dirty="0" smtClean="0">
              <a:latin typeface="Arial" panose="020B0604020202020204" pitchFamily="34" charset="0"/>
              <a:cs typeface="Arial" panose="020B0604020202020204" pitchFamily="34" charset="0"/>
            </a:endParaRPr>
          </a:p>
          <a:p>
            <a:pPr marL="514350" indent="-514350">
              <a:buFont typeface="Arial" panose="020B0604020202020204" pitchFamily="34" charset="0"/>
              <a:buAutoNum type="arabicPeriod"/>
            </a:pPr>
            <a:endParaRPr lang="es-CO" sz="1800" dirty="0" smtClean="0">
              <a:latin typeface="Arial" panose="020B0604020202020204" pitchFamily="34" charset="0"/>
              <a:cs typeface="Arial" panose="020B0604020202020204" pitchFamily="34" charset="0"/>
            </a:endParaRPr>
          </a:p>
          <a:p>
            <a:pPr marL="514350" indent="-514350">
              <a:buFont typeface="Arial" panose="020B0604020202020204" pitchFamily="34" charset="0"/>
              <a:buAutoNum type="arabicPeriod"/>
            </a:pPr>
            <a:r>
              <a:rPr lang="es-CO" sz="2500" dirty="0" smtClean="0">
                <a:latin typeface="Arial" panose="020B0604020202020204" pitchFamily="34" charset="0"/>
                <a:cs typeface="Arial" panose="020B0604020202020204" pitchFamily="34" charset="0"/>
              </a:rPr>
              <a:t>El promedio de 6,5 de los estudiantes se sintieron satisfechos </a:t>
            </a:r>
            <a:r>
              <a:rPr lang="es-CO" sz="2500" dirty="0">
                <a:latin typeface="Arial" panose="020B0604020202020204" pitchFamily="34" charset="0"/>
                <a:cs typeface="Arial" panose="020B0604020202020204" pitchFamily="34" charset="0"/>
              </a:rPr>
              <a:t>con el entrenamiento remoto en habilidades </a:t>
            </a:r>
            <a:r>
              <a:rPr lang="es-CO" sz="2500" dirty="0" smtClean="0">
                <a:latin typeface="Arial" panose="020B0604020202020204" pitchFamily="34" charset="0"/>
                <a:cs typeface="Arial" panose="020B0604020202020204" pitchFamily="34" charset="0"/>
              </a:rPr>
              <a:t>practicas.</a:t>
            </a:r>
            <a:endParaRPr lang="es-CO" sz="2500" dirty="0">
              <a:latin typeface="Arial" panose="020B0604020202020204" pitchFamily="34" charset="0"/>
              <a:cs typeface="Arial" panose="020B0604020202020204" pitchFamily="34" charset="0"/>
            </a:endParaRPr>
          </a:p>
          <a:p>
            <a:pPr marL="0" indent="0">
              <a:buNone/>
            </a:pPr>
            <a:endParaRPr lang="es-CO" sz="2500" dirty="0">
              <a:latin typeface="Arial" panose="020B0604020202020204" pitchFamily="34" charset="0"/>
              <a:cs typeface="Arial" panose="020B0604020202020204" pitchFamily="34" charset="0"/>
            </a:endParaRPr>
          </a:p>
          <a:p>
            <a:pPr marL="0" indent="0">
              <a:buNone/>
            </a:pPr>
            <a:endParaRPr lang="es-CO" sz="100" dirty="0" smtClean="0"/>
          </a:p>
          <a:p>
            <a:pPr marL="0" indent="0">
              <a:buNone/>
            </a:pPr>
            <a:r>
              <a:rPr lang="es-CO" sz="4000" b="1" dirty="0" smtClean="0">
                <a:solidFill>
                  <a:srgbClr val="00B0F0"/>
                </a:solidFill>
                <a:latin typeface="Arial" panose="020B0604020202020204" pitchFamily="34" charset="0"/>
                <a:cs typeface="Arial" panose="020B0604020202020204" pitchFamily="34" charset="0"/>
              </a:rPr>
              <a:t>CONCLUSIONES</a:t>
            </a:r>
          </a:p>
          <a:p>
            <a:pPr marL="0" indent="0" algn="just">
              <a:buNone/>
            </a:pPr>
            <a:r>
              <a:rPr lang="es-CO" sz="2500" dirty="0" smtClean="0">
                <a:latin typeface="Arial" panose="020B0604020202020204" pitchFamily="34" charset="0"/>
                <a:cs typeface="Arial" panose="020B0604020202020204" pitchFamily="34" charset="0"/>
              </a:rPr>
              <a:t>La simulación de bajo costo es una herramienta útil para la enseñanza de habilidades técnicas de manera remota, desde que se encuentre adecuadamente planificada y estructurada en las necesidades de los estudiantes y su entorno. La satisfacción, motivación y la adquisición de habilidades técnicas de los estudiantes de medicina son quizás los desenlaces más importantes con el tipo de actividades. </a:t>
            </a:r>
          </a:p>
          <a:p>
            <a:pPr marL="0" indent="0" algn="just">
              <a:buNone/>
            </a:pPr>
            <a:r>
              <a:rPr lang="es-CO" sz="2500" dirty="0" smtClean="0">
                <a:latin typeface="Arial" panose="020B0604020202020204" pitchFamily="34" charset="0"/>
                <a:cs typeface="Arial" panose="020B0604020202020204" pitchFamily="34" charset="0"/>
              </a:rPr>
              <a:t>La implementación de este tipo de estrategia brinda la oportunidad de desarrollar habilidades, realizar una practica deliberada y supervisada en escenarios diferentes a los comúnmente utilizados en la enseñanza clínica. </a:t>
            </a:r>
            <a:r>
              <a:rPr lang="es-CO" sz="2500" dirty="0">
                <a:latin typeface="Arial" panose="020B0604020202020204" pitchFamily="34" charset="0"/>
                <a:cs typeface="Arial" panose="020B0604020202020204" pitchFamily="34" charset="0"/>
              </a:rPr>
              <a:t>esta experiencia  abren campo a  futuras  investigación  y desarrollos  a nivel curricular. </a:t>
            </a:r>
            <a:endParaRPr lang="es-CO" sz="2500" dirty="0" smtClean="0">
              <a:latin typeface="Arial" panose="020B0604020202020204" pitchFamily="34" charset="0"/>
              <a:cs typeface="Arial" panose="020B0604020202020204" pitchFamily="34" charset="0"/>
            </a:endParaRPr>
          </a:p>
          <a:p>
            <a:pPr marL="0" indent="0">
              <a:buNone/>
            </a:pPr>
            <a:endParaRPr lang="es-CO" sz="100" b="1" dirty="0" smtClean="0">
              <a:solidFill>
                <a:srgbClr val="00B0F0"/>
              </a:solidFill>
              <a:latin typeface="Arial" panose="020B0604020202020204" pitchFamily="34" charset="0"/>
              <a:cs typeface="Arial" panose="020B0604020202020204" pitchFamily="34" charset="0"/>
            </a:endParaRPr>
          </a:p>
          <a:p>
            <a:pPr marL="0" indent="0">
              <a:buNone/>
            </a:pPr>
            <a:r>
              <a:rPr lang="es-CO" sz="4000" b="1" dirty="0" smtClean="0">
                <a:solidFill>
                  <a:srgbClr val="00B0F0"/>
                </a:solidFill>
                <a:latin typeface="Arial" panose="020B0604020202020204" pitchFamily="34" charset="0"/>
                <a:cs typeface="Arial" panose="020B0604020202020204" pitchFamily="34" charset="0"/>
              </a:rPr>
              <a:t>REFERENCIAS</a:t>
            </a:r>
            <a:r>
              <a:rPr lang="es-CO" sz="2700" b="1" dirty="0" smtClean="0">
                <a:solidFill>
                  <a:srgbClr val="00B0F0"/>
                </a:solidFill>
                <a:latin typeface="Arial" panose="020B0604020202020204" pitchFamily="34" charset="0"/>
                <a:cs typeface="Arial" panose="020B0604020202020204" pitchFamily="34" charset="0"/>
              </a:rPr>
              <a:t> </a:t>
            </a:r>
            <a:endParaRPr lang="es-CO" sz="2700" b="1" dirty="0">
              <a:solidFill>
                <a:srgbClr val="00B0F0"/>
              </a:solidFill>
              <a:latin typeface="Arial" panose="020B0604020202020204" pitchFamily="34" charset="0"/>
              <a:cs typeface="Arial" panose="020B0604020202020204" pitchFamily="34" charset="0"/>
            </a:endParaRPr>
          </a:p>
          <a:p>
            <a:pPr algn="just">
              <a:lnSpc>
                <a:spcPct val="100000"/>
              </a:lnSpc>
            </a:pPr>
            <a:r>
              <a:rPr lang="en-US" sz="2000" dirty="0">
                <a:latin typeface="Arial" panose="020B0604020202020204" pitchFamily="34" charset="0"/>
                <a:cs typeface="Arial" panose="020B0604020202020204" pitchFamily="34" charset="0"/>
              </a:rPr>
              <a:t>Rachel </a:t>
            </a:r>
            <a:r>
              <a:rPr lang="en-US" sz="2000" dirty="0" err="1">
                <a:latin typeface="Arial" panose="020B0604020202020204" pitchFamily="34" charset="0"/>
                <a:cs typeface="Arial" panose="020B0604020202020204" pitchFamily="34" charset="0"/>
              </a:rPr>
              <a:t>Roskvist</a:t>
            </a:r>
            <a:r>
              <a:rPr lang="en-US" sz="2000" dirty="0">
                <a:latin typeface="Arial" panose="020B0604020202020204" pitchFamily="34" charset="0"/>
                <a:cs typeface="Arial" panose="020B0604020202020204" pitchFamily="34" charset="0"/>
              </a:rPr>
              <a:t>, Kyle </a:t>
            </a:r>
            <a:r>
              <a:rPr lang="en-US" sz="2000" dirty="0" err="1">
                <a:latin typeface="Arial" panose="020B0604020202020204" pitchFamily="34" charset="0"/>
                <a:cs typeface="Arial" panose="020B0604020202020204" pitchFamily="34" charset="0"/>
              </a:rPr>
              <a:t>Eggleton</a:t>
            </a:r>
            <a:r>
              <a:rPr lang="en-US" sz="2000" dirty="0">
                <a:latin typeface="Arial" panose="020B0604020202020204" pitchFamily="34" charset="0"/>
                <a:cs typeface="Arial" panose="020B0604020202020204" pitchFamily="34" charset="0"/>
              </a:rPr>
              <a:t> &amp; Felicity Goodyear-Smith (2020) Provision of e-learning </a:t>
            </a:r>
            <a:r>
              <a:rPr lang="en-US" sz="2000" dirty="0" err="1">
                <a:latin typeface="Arial" panose="020B0604020202020204" pitchFamily="34" charset="0"/>
                <a:cs typeface="Arial" panose="020B0604020202020204" pitchFamily="34" charset="0"/>
              </a:rPr>
              <a:t>programmes</a:t>
            </a:r>
            <a:r>
              <a:rPr lang="en-US" sz="2000" dirty="0">
                <a:latin typeface="Arial" panose="020B0604020202020204" pitchFamily="34" charset="0"/>
                <a:cs typeface="Arial" panose="020B0604020202020204" pitchFamily="34" charset="0"/>
              </a:rPr>
              <a:t> to replace undergraduate medical students’ clinical general practice attachments during COVID-19 stand-down, Education for Primary Care, 31:4, 247-254, DOI: 10.1080/14739879.2020.1772123</a:t>
            </a:r>
            <a:endParaRPr lang="es-CO" sz="2000" dirty="0">
              <a:latin typeface="Arial" panose="020B0604020202020204" pitchFamily="34" charset="0"/>
              <a:cs typeface="Arial" panose="020B0604020202020204" pitchFamily="34" charset="0"/>
            </a:endParaRPr>
          </a:p>
          <a:p>
            <a:pPr algn="just">
              <a:lnSpc>
                <a:spcPct val="100000"/>
              </a:lnSpc>
            </a:pPr>
            <a:r>
              <a:rPr lang="en-US" sz="2000" dirty="0" err="1" smtClean="0">
                <a:latin typeface="Arial" panose="020B0604020202020204" pitchFamily="34" charset="0"/>
                <a:cs typeface="Arial" panose="020B0604020202020204" pitchFamily="34" charset="0"/>
              </a:rPr>
              <a:t>Taha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 </a:t>
            </a:r>
            <a:r>
              <a:rPr lang="en-US" sz="2000" dirty="0" err="1">
                <a:latin typeface="Arial" panose="020B0604020202020204" pitchFamily="34" charset="0"/>
                <a:cs typeface="Arial" panose="020B0604020202020204" pitchFamily="34" charset="0"/>
              </a:rPr>
              <a:t>Abdalla</a:t>
            </a:r>
            <a:r>
              <a:rPr lang="en-US" sz="2000" dirty="0">
                <a:latin typeface="Arial" panose="020B0604020202020204" pitchFamily="34" charset="0"/>
                <a:cs typeface="Arial" panose="020B0604020202020204" pitchFamily="34" charset="0"/>
              </a:rPr>
              <a:t> M, </a:t>
            </a:r>
            <a:r>
              <a:rPr lang="en-US" sz="2000" dirty="0" err="1">
                <a:latin typeface="Arial" panose="020B0604020202020204" pitchFamily="34" charset="0"/>
                <a:cs typeface="Arial" panose="020B0604020202020204" pitchFamily="34" charset="0"/>
              </a:rPr>
              <a:t>Wadi</a:t>
            </a:r>
            <a:r>
              <a:rPr lang="en-US" sz="2000" dirty="0">
                <a:latin typeface="Arial" panose="020B0604020202020204" pitchFamily="34" charset="0"/>
                <a:cs typeface="Arial" panose="020B0604020202020204" pitchFamily="34" charset="0"/>
              </a:rPr>
              <a:t> M, </a:t>
            </a:r>
            <a:r>
              <a:rPr lang="en-US" sz="2000" dirty="0" err="1">
                <a:latin typeface="Arial" panose="020B0604020202020204" pitchFamily="34" charset="0"/>
                <a:cs typeface="Arial" panose="020B0604020202020204" pitchFamily="34" charset="0"/>
              </a:rPr>
              <a:t>Khalafalla</a:t>
            </a:r>
            <a:r>
              <a:rPr lang="en-US" sz="2000" dirty="0">
                <a:latin typeface="Arial" panose="020B0604020202020204" pitchFamily="34" charset="0"/>
                <a:cs typeface="Arial" panose="020B0604020202020204" pitchFamily="34" charset="0"/>
              </a:rPr>
              <a:t> H, 2020, 'Curriculum delivery in Medical Education during an emergency: A guide based on the responses to the COVID-19 pandemic ', </a:t>
            </a:r>
            <a:r>
              <a:rPr lang="en-US" sz="2000" dirty="0" err="1">
                <a:latin typeface="Arial" panose="020B0604020202020204" pitchFamily="34" charset="0"/>
                <a:cs typeface="Arial" panose="020B0604020202020204" pitchFamily="34" charset="0"/>
              </a:rPr>
              <a:t>MedEdPublish</a:t>
            </a:r>
            <a:r>
              <a:rPr lang="en-US" sz="2000" dirty="0">
                <a:latin typeface="Arial" panose="020B0604020202020204" pitchFamily="34" charset="0"/>
                <a:cs typeface="Arial" panose="020B0604020202020204" pitchFamily="34" charset="0"/>
              </a:rPr>
              <a:t>, 9, [1], 69, https://doi.org/10.15694/mep.2020.000069.1</a:t>
            </a:r>
            <a:endParaRPr lang="es-CO" sz="2000" dirty="0">
              <a:latin typeface="Arial" panose="020B0604020202020204" pitchFamily="34" charset="0"/>
              <a:cs typeface="Arial" panose="020B0604020202020204" pitchFamily="34" charset="0"/>
            </a:endParaRPr>
          </a:p>
          <a:p>
            <a:pPr algn="just">
              <a:lnSpc>
                <a:spcPct val="100000"/>
              </a:lnSpc>
            </a:pPr>
            <a:r>
              <a:rPr lang="en-US" sz="2000" dirty="0" smtClean="0">
                <a:latin typeface="Arial" panose="020B0604020202020204" pitchFamily="34" charset="0"/>
                <a:cs typeface="Arial" panose="020B0604020202020204" pitchFamily="34" charset="0"/>
              </a:rPr>
              <a:t>Rose </a:t>
            </a:r>
            <a:r>
              <a:rPr lang="en-US" sz="2000" dirty="0">
                <a:latin typeface="Arial" panose="020B0604020202020204" pitchFamily="34" charset="0"/>
                <a:cs typeface="Arial" panose="020B0604020202020204" pitchFamily="34" charset="0"/>
              </a:rPr>
              <a:t>S. Medical Student Education in the Time of COVID-19. JAMA. 2020;323(21):2131–2132. doi:10.1001/jama.2020.5227</a:t>
            </a:r>
            <a:endParaRPr lang="es-CO" sz="2000" dirty="0">
              <a:latin typeface="Arial" panose="020B0604020202020204" pitchFamily="34" charset="0"/>
              <a:cs typeface="Arial" panose="020B0604020202020204" pitchFamily="34" charset="0"/>
            </a:endParaRPr>
          </a:p>
          <a:p>
            <a:pPr>
              <a:lnSpc>
                <a:spcPct val="100000"/>
              </a:lnSpc>
            </a:pPr>
            <a:r>
              <a:rPr lang="en-US" sz="2000" dirty="0" err="1" smtClean="0">
                <a:latin typeface="Arial" panose="020B0604020202020204" pitchFamily="34" charset="0"/>
                <a:cs typeface="Arial" panose="020B0604020202020204" pitchFamily="34" charset="0"/>
              </a:rPr>
              <a:t>Ellinas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 Denson K, Simpson D. Low-Cost Simulation: How-To Guide. </a:t>
            </a:r>
            <a:r>
              <a:rPr lang="es-CO" sz="2000" dirty="0">
                <a:latin typeface="Arial" panose="020B0604020202020204" pitchFamily="34" charset="0"/>
                <a:cs typeface="Arial" panose="020B0604020202020204" pitchFamily="34" charset="0"/>
              </a:rPr>
              <a:t>J </a:t>
            </a:r>
            <a:r>
              <a:rPr lang="es-CO" sz="2000" dirty="0" err="1">
                <a:latin typeface="Arial" panose="020B0604020202020204" pitchFamily="34" charset="0"/>
                <a:cs typeface="Arial" panose="020B0604020202020204" pitchFamily="34" charset="0"/>
              </a:rPr>
              <a:t>Grad</a:t>
            </a:r>
            <a:r>
              <a:rPr lang="es-CO" sz="2000" dirty="0">
                <a:latin typeface="Arial" panose="020B0604020202020204" pitchFamily="34" charset="0"/>
                <a:cs typeface="Arial" panose="020B0604020202020204" pitchFamily="34" charset="0"/>
              </a:rPr>
              <a:t> </a:t>
            </a:r>
            <a:r>
              <a:rPr lang="es-CO" sz="2000" dirty="0" err="1">
                <a:latin typeface="Arial" panose="020B0604020202020204" pitchFamily="34" charset="0"/>
                <a:cs typeface="Arial" panose="020B0604020202020204" pitchFamily="34" charset="0"/>
              </a:rPr>
              <a:t>Med</a:t>
            </a:r>
            <a:r>
              <a:rPr lang="es-CO" sz="2000" dirty="0">
                <a:latin typeface="Arial" panose="020B0604020202020204" pitchFamily="34" charset="0"/>
                <a:cs typeface="Arial" panose="020B0604020202020204" pitchFamily="34" charset="0"/>
              </a:rPr>
              <a:t> </a:t>
            </a:r>
            <a:r>
              <a:rPr lang="es-CO" sz="2000" dirty="0" err="1">
                <a:latin typeface="Arial" panose="020B0604020202020204" pitchFamily="34" charset="0"/>
                <a:cs typeface="Arial" panose="020B0604020202020204" pitchFamily="34" charset="0"/>
              </a:rPr>
              <a:t>Educ</a:t>
            </a:r>
            <a:r>
              <a:rPr lang="es-CO" sz="2000" dirty="0" smtClean="0">
                <a:latin typeface="Arial" panose="020B0604020202020204" pitchFamily="34" charset="0"/>
                <a:cs typeface="Arial" panose="020B0604020202020204" pitchFamily="34" charset="0"/>
              </a:rPr>
              <a:t>.                                             </a:t>
            </a:r>
            <a:r>
              <a:rPr lang="es-CO" sz="2000" dirty="0">
                <a:latin typeface="Arial" panose="020B0604020202020204" pitchFamily="34" charset="0"/>
                <a:cs typeface="Arial" panose="020B0604020202020204" pitchFamily="34" charset="0"/>
              </a:rPr>
              <a:t>2015;7(2):257-258. </a:t>
            </a:r>
            <a:r>
              <a:rPr lang="es-CO" sz="2000" dirty="0" smtClean="0">
                <a:latin typeface="Arial" panose="020B0604020202020204" pitchFamily="34" charset="0"/>
                <a:cs typeface="Arial" panose="020B0604020202020204" pitchFamily="34" charset="0"/>
              </a:rPr>
              <a:t>doi:10.4300/JGME-D-15-00082.1</a:t>
            </a:r>
            <a:endParaRPr lang="es-CO" sz="2000"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b="10404"/>
          <a:stretch/>
        </p:blipFill>
        <p:spPr>
          <a:xfrm>
            <a:off x="3492849" y="33338531"/>
            <a:ext cx="5146448" cy="2705816"/>
          </a:xfrm>
          <a:prstGeom prst="rect">
            <a:avLst/>
          </a:prstGeom>
        </p:spPr>
      </p:pic>
      <p:pic>
        <p:nvPicPr>
          <p:cNvPr id="23" name="Imagen 17"/>
          <p:cNvPicPr>
            <a:picLocks noChangeAspect="1"/>
          </p:cNvPicPr>
          <p:nvPr/>
        </p:nvPicPr>
        <p:blipFill rotWithShape="1">
          <a:blip r:embed="rId4"/>
          <a:srcRect l="11241" t="34183" r="42071" b="30228"/>
          <a:stretch/>
        </p:blipFill>
        <p:spPr>
          <a:xfrm>
            <a:off x="8810387" y="27510738"/>
            <a:ext cx="6113608" cy="2620119"/>
          </a:xfrm>
          <a:prstGeom prst="rect">
            <a:avLst/>
          </a:prstGeom>
        </p:spPr>
      </p:pic>
      <p:pic>
        <p:nvPicPr>
          <p:cNvPr id="29" name="Imagen 18"/>
          <p:cNvPicPr>
            <a:picLocks noChangeAspect="1"/>
          </p:cNvPicPr>
          <p:nvPr/>
        </p:nvPicPr>
        <p:blipFill rotWithShape="1">
          <a:blip r:embed="rId5" cstate="print">
            <a:extLst>
              <a:ext uri="{28A0092B-C50C-407E-A947-70E740481C1C}">
                <a14:useLocalDpi xmlns:a14="http://schemas.microsoft.com/office/drawing/2010/main" val="0"/>
              </a:ext>
            </a:extLst>
          </a:blip>
          <a:srcRect l="1180" t="17777" r="6944" b="15833"/>
          <a:stretch/>
        </p:blipFill>
        <p:spPr>
          <a:xfrm flipH="1">
            <a:off x="2767745" y="27510738"/>
            <a:ext cx="4969489" cy="2856004"/>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4695" y="33185117"/>
            <a:ext cx="4628415" cy="2859230"/>
          </a:xfrm>
          <a:prstGeom prst="rect">
            <a:avLst/>
          </a:prstGeom>
        </p:spPr>
      </p:pic>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3767" y="36517003"/>
            <a:ext cx="4452231" cy="3339173"/>
          </a:xfrm>
          <a:prstGeom prst="rect">
            <a:avLst/>
          </a:prstGeom>
        </p:spPr>
      </p:pic>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1479" y="36480482"/>
            <a:ext cx="4145326" cy="3108994"/>
          </a:xfrm>
          <a:prstGeom prst="rect">
            <a:avLst/>
          </a:prstGeom>
        </p:spPr>
      </p:pic>
      <p:pic>
        <p:nvPicPr>
          <p:cNvPr id="16" name="Imagen 15"/>
          <p:cNvPicPr>
            <a:picLocks noChangeAspect="1"/>
          </p:cNvPicPr>
          <p:nvPr/>
        </p:nvPicPr>
        <p:blipFill rotWithShape="1">
          <a:blip r:embed="rId9"/>
          <a:srcRect l="27870" t="43987" r="33932" b="39036"/>
          <a:stretch/>
        </p:blipFill>
        <p:spPr>
          <a:xfrm>
            <a:off x="18680615" y="17788720"/>
            <a:ext cx="9153784" cy="2288445"/>
          </a:xfrm>
          <a:prstGeom prst="rect">
            <a:avLst/>
          </a:prstGeom>
        </p:spPr>
      </p:pic>
      <p:grpSp>
        <p:nvGrpSpPr>
          <p:cNvPr id="17" name="Grupo 16"/>
          <p:cNvGrpSpPr/>
          <p:nvPr/>
        </p:nvGrpSpPr>
        <p:grpSpPr>
          <a:xfrm>
            <a:off x="18680615" y="21347686"/>
            <a:ext cx="8524091" cy="1231920"/>
            <a:chOff x="17427908" y="20078487"/>
            <a:chExt cx="11527709" cy="2182423"/>
          </a:xfrm>
        </p:grpSpPr>
        <p:pic>
          <p:nvPicPr>
            <p:cNvPr id="1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27908" y="20463313"/>
              <a:ext cx="11527709" cy="179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5 Conector recto de flecha"/>
            <p:cNvCxnSpPr/>
            <p:nvPr/>
          </p:nvCxnSpPr>
          <p:spPr>
            <a:xfrm flipH="1">
              <a:off x="24024277" y="20078487"/>
              <a:ext cx="37958" cy="10833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upo 21"/>
          <p:cNvGrpSpPr/>
          <p:nvPr/>
        </p:nvGrpSpPr>
        <p:grpSpPr>
          <a:xfrm>
            <a:off x="18680615" y="24207805"/>
            <a:ext cx="8524091" cy="1231920"/>
            <a:chOff x="17427908" y="20078487"/>
            <a:chExt cx="11527709" cy="2182423"/>
          </a:xfrm>
        </p:grpSpPr>
        <p:pic>
          <p:nvPicPr>
            <p:cNvPr id="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27908" y="20463313"/>
              <a:ext cx="11527709" cy="179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5 Conector recto de flecha"/>
            <p:cNvCxnSpPr/>
            <p:nvPr/>
          </p:nvCxnSpPr>
          <p:spPr>
            <a:xfrm flipH="1">
              <a:off x="25110987" y="20078487"/>
              <a:ext cx="37958" cy="10833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a:xfrm>
            <a:off x="18773789" y="26754700"/>
            <a:ext cx="8524091" cy="1231920"/>
            <a:chOff x="17427908" y="20078487"/>
            <a:chExt cx="11527709" cy="2182423"/>
          </a:xfrm>
        </p:grpSpPr>
        <p:pic>
          <p:nvPicPr>
            <p:cNvPr id="2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27908" y="20463313"/>
              <a:ext cx="11527709" cy="179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5 Conector recto de flecha"/>
            <p:cNvCxnSpPr/>
            <p:nvPr/>
          </p:nvCxnSpPr>
          <p:spPr>
            <a:xfrm flipH="1">
              <a:off x="24174168" y="20078487"/>
              <a:ext cx="37958" cy="10833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5414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1015</TotalTime>
  <Words>1242</Words>
  <Application>Microsoft Office PowerPoint</Application>
  <PresentationFormat>Personalizado</PresentationFormat>
  <Paragraphs>46</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Wingdings</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Ana Isabel Pineda Gomez</cp:lastModifiedBy>
  <cp:revision>91</cp:revision>
  <dcterms:created xsi:type="dcterms:W3CDTF">2019-02-19T15:30:16Z</dcterms:created>
  <dcterms:modified xsi:type="dcterms:W3CDTF">2020-10-28T20:53:00Z</dcterms:modified>
</cp:coreProperties>
</file>